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23" r:id="rId4"/>
    <p:sldId id="324" r:id="rId5"/>
    <p:sldId id="258" r:id="rId6"/>
    <p:sldId id="259" r:id="rId7"/>
    <p:sldId id="322"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327" r:id="rId24"/>
    <p:sldId id="275" r:id="rId25"/>
    <p:sldId id="333" r:id="rId26"/>
    <p:sldId id="335" r:id="rId27"/>
    <p:sldId id="334" r:id="rId28"/>
    <p:sldId id="276" r:id="rId29"/>
    <p:sldId id="336" r:id="rId30"/>
    <p:sldId id="278" r:id="rId31"/>
    <p:sldId id="279" r:id="rId32"/>
    <p:sldId id="340" r:id="rId33"/>
    <p:sldId id="341" r:id="rId34"/>
    <p:sldId id="280" r:id="rId35"/>
    <p:sldId id="281" r:id="rId36"/>
    <p:sldId id="332" r:id="rId37"/>
    <p:sldId id="325" r:id="rId38"/>
    <p:sldId id="326" r:id="rId39"/>
    <p:sldId id="337" r:id="rId40"/>
    <p:sldId id="298" r:id="rId41"/>
    <p:sldId id="328" r:id="rId42"/>
    <p:sldId id="331" r:id="rId43"/>
    <p:sldId id="338" r:id="rId44"/>
    <p:sldId id="299" r:id="rId45"/>
    <p:sldId id="329" r:id="rId46"/>
    <p:sldId id="339" r:id="rId47"/>
    <p:sldId id="300" r:id="rId48"/>
    <p:sldId id="342" r:id="rId49"/>
    <p:sldId id="343" r:id="rId50"/>
    <p:sldId id="301" r:id="rId51"/>
    <p:sldId id="344" r:id="rId52"/>
    <p:sldId id="365" r:id="rId53"/>
    <p:sldId id="366" r:id="rId54"/>
    <p:sldId id="367" r:id="rId55"/>
    <p:sldId id="368" r:id="rId56"/>
    <p:sldId id="369" r:id="rId57"/>
    <p:sldId id="370" r:id="rId58"/>
    <p:sldId id="371" r:id="rId59"/>
    <p:sldId id="302" r:id="rId60"/>
    <p:sldId id="288" r:id="rId61"/>
    <p:sldId id="345" r:id="rId62"/>
    <p:sldId id="289" r:id="rId63"/>
    <p:sldId id="291" r:id="rId64"/>
    <p:sldId id="292" r:id="rId65"/>
    <p:sldId id="293" r:id="rId66"/>
    <p:sldId id="294" r:id="rId67"/>
    <p:sldId id="295" r:id="rId68"/>
    <p:sldId id="284" r:id="rId69"/>
    <p:sldId id="286" r:id="rId70"/>
    <p:sldId id="303" r:id="rId71"/>
    <p:sldId id="304" r:id="rId72"/>
    <p:sldId id="306" r:id="rId73"/>
    <p:sldId id="307" r:id="rId74"/>
    <p:sldId id="308" r:id="rId75"/>
    <p:sldId id="309" r:id="rId76"/>
    <p:sldId id="310" r:id="rId77"/>
    <p:sldId id="305" r:id="rId78"/>
    <p:sldId id="311" r:id="rId79"/>
    <p:sldId id="312" r:id="rId80"/>
    <p:sldId id="346" r:id="rId81"/>
    <p:sldId id="313" r:id="rId82"/>
    <p:sldId id="316" r:id="rId83"/>
    <p:sldId id="317" r:id="rId84"/>
    <p:sldId id="347" r:id="rId85"/>
    <p:sldId id="350" r:id="rId86"/>
    <p:sldId id="351" r:id="rId87"/>
    <p:sldId id="348" r:id="rId88"/>
    <p:sldId id="349" r:id="rId89"/>
    <p:sldId id="318" r:id="rId90"/>
    <p:sldId id="319" r:id="rId91"/>
    <p:sldId id="320" r:id="rId92"/>
    <p:sldId id="321" r:id="rId93"/>
    <p:sldId id="314" r:id="rId94"/>
    <p:sldId id="315"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8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577C6A-01B2-403D-AE13-20F6A00804D9}" type="datetimeFigureOut">
              <a:rPr lang="en-US" smtClean="0"/>
              <a:pPr/>
              <a:t>10/26/2021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DA3F57-F5E8-411B-A509-37B06224153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577C6A-01B2-403D-AE13-20F6A00804D9}" type="datetimeFigureOut">
              <a:rPr lang="en-US" smtClean="0"/>
              <a:pPr/>
              <a:t>10/26/2021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A3F57-F5E8-411B-A509-37B0622415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0"/>
            <a:ext cx="7772400" cy="762000"/>
          </a:xfrm>
        </p:spPr>
        <p:txBody>
          <a:bodyPr/>
          <a:lstStyle/>
          <a:p>
            <a:r>
              <a:rPr lang="en-US" dirty="0" smtClean="0"/>
              <a:t>5.Tree and Graph</a:t>
            </a:r>
            <a:endParaRPr lang="en-US" dirty="0"/>
          </a:p>
        </p:txBody>
      </p:sp>
      <p:sp>
        <p:nvSpPr>
          <p:cNvPr id="3" name="Subtitle 2"/>
          <p:cNvSpPr>
            <a:spLocks noGrp="1"/>
          </p:cNvSpPr>
          <p:nvPr>
            <p:ph type="subTitle" idx="1"/>
          </p:nvPr>
        </p:nvSpPr>
        <p:spPr>
          <a:xfrm>
            <a:off x="0" y="685800"/>
            <a:ext cx="9144000" cy="6172200"/>
          </a:xfrm>
        </p:spPr>
        <p:txBody>
          <a:bodyPr/>
          <a:lstStyle/>
          <a:p>
            <a:pPr algn="l"/>
            <a:r>
              <a:rPr lang="en-US" dirty="0" smtClean="0">
                <a:solidFill>
                  <a:schemeClr val="tx1"/>
                </a:solidFill>
              </a:rPr>
              <a:t>A tree is a non-linear data structure.</a:t>
            </a:r>
          </a:p>
          <a:p>
            <a:pPr algn="l"/>
            <a:r>
              <a:rPr lang="en-US" dirty="0" smtClean="0">
                <a:solidFill>
                  <a:schemeClr val="tx1"/>
                </a:solidFill>
              </a:rPr>
              <a:t>Trees are mainly used to represent data containing a hierarchical relationship between the elements.</a:t>
            </a:r>
          </a:p>
          <a:p>
            <a:pPr algn="l"/>
            <a:r>
              <a:rPr lang="en-US" dirty="0" smtClean="0">
                <a:solidFill>
                  <a:schemeClr val="tx1"/>
                </a:solidFill>
              </a:rPr>
              <a:t> A tree is defined as a finite set of one or more nodes.</a:t>
            </a:r>
          </a:p>
          <a:p>
            <a:pPr algn="l"/>
            <a:endParaRPr lang="en-US" dirty="0">
              <a:solidFill>
                <a:schemeClr val="tx1"/>
              </a:solidFill>
            </a:endParaRPr>
          </a:p>
        </p:txBody>
      </p:sp>
      <p:pic>
        <p:nvPicPr>
          <p:cNvPr id="1026" name="Picture 2"/>
          <p:cNvPicPr>
            <a:picLocks noChangeAspect="1" noChangeArrowheads="1"/>
          </p:cNvPicPr>
          <p:nvPr/>
        </p:nvPicPr>
        <p:blipFill>
          <a:blip r:embed="rId2"/>
          <a:srcRect/>
          <a:stretch>
            <a:fillRect/>
          </a:stretch>
        </p:blipFill>
        <p:spPr bwMode="auto">
          <a:xfrm>
            <a:off x="3581400" y="3429000"/>
            <a:ext cx="4933950"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417638"/>
          </a:xfrm>
        </p:spPr>
        <p:txBody>
          <a:bodyPr>
            <a:normAutofit/>
          </a:bodyPr>
          <a:lstStyle/>
          <a:p>
            <a:r>
              <a:rPr lang="en-US" sz="3200" b="1" u="sng" dirty="0" smtClean="0"/>
              <a:t>Degree of a node:- </a:t>
            </a:r>
            <a:r>
              <a:rPr lang="en-US" sz="3200" dirty="0" smtClean="0"/>
              <a:t>Degree of a node is equal to the number of children that a node has.</a:t>
            </a:r>
            <a:endParaRPr lang="en-US" sz="3200" dirty="0"/>
          </a:p>
        </p:txBody>
      </p:sp>
      <p:sp>
        <p:nvSpPr>
          <p:cNvPr id="3" name="Content Placeholder 2"/>
          <p:cNvSpPr>
            <a:spLocks noGrp="1"/>
          </p:cNvSpPr>
          <p:nvPr>
            <p:ph idx="1"/>
          </p:nvPr>
        </p:nvSpPr>
        <p:spPr>
          <a:xfrm>
            <a:off x="457200" y="1600200"/>
            <a:ext cx="8686800" cy="4525963"/>
          </a:xfrm>
        </p:spPr>
        <p:txBody>
          <a:bodyPr/>
          <a:lstStyle/>
          <a:p>
            <a:r>
              <a:rPr lang="en-US" dirty="0" smtClean="0"/>
              <a:t>Node B has 2 children's ,so degree of node B is 2.</a:t>
            </a:r>
            <a:endParaRPr lang="en-US" dirty="0"/>
          </a:p>
        </p:txBody>
      </p:sp>
      <p:pic>
        <p:nvPicPr>
          <p:cNvPr id="3074" name="Picture 2"/>
          <p:cNvPicPr>
            <a:picLocks noChangeAspect="1" noChangeArrowheads="1"/>
          </p:cNvPicPr>
          <p:nvPr/>
        </p:nvPicPr>
        <p:blipFill>
          <a:blip r:embed="rId2"/>
          <a:srcRect/>
          <a:stretch>
            <a:fillRect/>
          </a:stretch>
        </p:blipFill>
        <p:spPr bwMode="auto">
          <a:xfrm>
            <a:off x="1219200" y="3276600"/>
            <a:ext cx="6248400"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457201" y="762000"/>
            <a:ext cx="8229600" cy="54864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381000" y="381000"/>
            <a:ext cx="8382000" cy="59436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3519970" y="1143000"/>
            <a:ext cx="5624030" cy="4906963"/>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609600" y="1371600"/>
            <a:ext cx="2667000" cy="280987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533400" y="228600"/>
            <a:ext cx="7810500" cy="4143375"/>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533400" y="4267200"/>
            <a:ext cx="5181601" cy="234315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838200" y="228600"/>
            <a:ext cx="7086600" cy="6248400"/>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838200" y="2277269"/>
            <a:ext cx="7467600" cy="3171825"/>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rmAutofit fontScale="90000"/>
          </a:bodyPr>
          <a:lstStyle/>
          <a:p>
            <a:pPr algn="l"/>
            <a:r>
              <a:rPr lang="en-US" sz="3200" b="1" u="sng" dirty="0" smtClean="0"/>
              <a:t>Degree of the tree:-</a:t>
            </a:r>
            <a:r>
              <a:rPr lang="en-US" sz="3200" dirty="0" smtClean="0"/>
              <a:t>The maximum degree of the nodes in the tree is known as the Degree of the tree.</a:t>
            </a:r>
            <a:br>
              <a:rPr lang="en-US" sz="3200" dirty="0" smtClean="0"/>
            </a:br>
            <a:endParaRPr lang="en-US" sz="3200" dirty="0"/>
          </a:p>
        </p:txBody>
      </p:sp>
      <p:sp>
        <p:nvSpPr>
          <p:cNvPr id="3" name="Content Placeholder 2"/>
          <p:cNvSpPr>
            <a:spLocks noGrp="1"/>
          </p:cNvSpPr>
          <p:nvPr>
            <p:ph idx="1"/>
          </p:nvPr>
        </p:nvSpPr>
        <p:spPr>
          <a:xfrm>
            <a:off x="0" y="1219200"/>
            <a:ext cx="8686800" cy="5638800"/>
          </a:xfrm>
        </p:spPr>
        <p:txBody>
          <a:bodyPr/>
          <a:lstStyle/>
          <a:p>
            <a:r>
              <a:rPr lang="en-US" u="sng" dirty="0" smtClean="0"/>
              <a:t>For this tree ,the degree of the tree is 3.</a:t>
            </a:r>
            <a:endParaRPr lang="en-US" u="sng" dirty="0"/>
          </a:p>
        </p:txBody>
      </p:sp>
      <p:pic>
        <p:nvPicPr>
          <p:cNvPr id="4098" name="Picture 2"/>
          <p:cNvPicPr>
            <a:picLocks noChangeAspect="1" noChangeArrowheads="1"/>
          </p:cNvPicPr>
          <p:nvPr/>
        </p:nvPicPr>
        <p:blipFill>
          <a:blip r:embed="rId2"/>
          <a:srcRect/>
          <a:stretch>
            <a:fillRect/>
          </a:stretch>
        </p:blipFill>
        <p:spPr bwMode="auto">
          <a:xfrm>
            <a:off x="457200" y="2743200"/>
            <a:ext cx="6248400"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981200"/>
          </a:xfrm>
        </p:spPr>
        <p:txBody>
          <a:bodyPr>
            <a:normAutofit/>
          </a:bodyPr>
          <a:lstStyle/>
          <a:p>
            <a:pPr algn="l"/>
            <a:r>
              <a:rPr lang="en-US" sz="3200" b="1" u="sng" dirty="0" smtClean="0"/>
              <a:t>Level of a Node:-</a:t>
            </a:r>
            <a:r>
              <a:rPr lang="en-US" sz="3200" dirty="0" smtClean="0"/>
              <a:t>Level is a rank of the hierarchy. </a:t>
            </a:r>
            <a:br>
              <a:rPr lang="en-US" sz="3200" dirty="0" smtClean="0"/>
            </a:br>
            <a:r>
              <a:rPr lang="en-US" sz="3200" dirty="0" smtClean="0"/>
              <a:t>Every node in the tree is assigned a level number.</a:t>
            </a:r>
            <a:br>
              <a:rPr lang="en-US" sz="3200" dirty="0" smtClean="0"/>
            </a:br>
            <a:r>
              <a:rPr lang="en-US" sz="3200" dirty="0" smtClean="0"/>
              <a:t>The root is defined at level 0.</a:t>
            </a:r>
            <a:endParaRPr lang="en-US" sz="3200" dirty="0"/>
          </a:p>
        </p:txBody>
      </p:sp>
      <p:pic>
        <p:nvPicPr>
          <p:cNvPr id="5123" name="Picture 3"/>
          <p:cNvPicPr>
            <a:picLocks noChangeAspect="1" noChangeArrowheads="1"/>
          </p:cNvPicPr>
          <p:nvPr/>
        </p:nvPicPr>
        <p:blipFill>
          <a:blip r:embed="rId2"/>
          <a:srcRect/>
          <a:stretch>
            <a:fillRect/>
          </a:stretch>
        </p:blipFill>
        <p:spPr bwMode="auto">
          <a:xfrm>
            <a:off x="1371600" y="2743200"/>
            <a:ext cx="6705600" cy="3609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pPr algn="l"/>
            <a:r>
              <a:rPr lang="en-US" sz="3200" b="1" u="sng" dirty="0" smtClean="0"/>
              <a:t>Leaf Node:- </a:t>
            </a:r>
            <a:r>
              <a:rPr lang="en-US" sz="3200" dirty="0" smtClean="0"/>
              <a:t>A node that has no children is called the leaf node or terminal node.</a:t>
            </a:r>
            <a:endParaRPr lang="en-US" sz="3200" dirty="0"/>
          </a:p>
        </p:txBody>
      </p:sp>
      <p:sp>
        <p:nvSpPr>
          <p:cNvPr id="3" name="Content Placeholder 2"/>
          <p:cNvSpPr>
            <a:spLocks noGrp="1"/>
          </p:cNvSpPr>
          <p:nvPr>
            <p:ph idx="1"/>
          </p:nvPr>
        </p:nvSpPr>
        <p:spPr>
          <a:xfrm>
            <a:off x="0" y="1143000"/>
            <a:ext cx="9144000" cy="4983163"/>
          </a:xfrm>
        </p:spPr>
        <p:txBody>
          <a:bodyPr/>
          <a:lstStyle/>
          <a:p>
            <a:r>
              <a:rPr lang="en-US" dirty="0" smtClean="0"/>
              <a:t>In fig. Nodes H,E,F,I are the leaf nodes.</a:t>
            </a:r>
            <a:endParaRPr lang="en-US" dirty="0"/>
          </a:p>
        </p:txBody>
      </p:sp>
      <p:pic>
        <p:nvPicPr>
          <p:cNvPr id="6146" name="Picture 2"/>
          <p:cNvPicPr>
            <a:picLocks noChangeAspect="1" noChangeArrowheads="1"/>
          </p:cNvPicPr>
          <p:nvPr/>
        </p:nvPicPr>
        <p:blipFill>
          <a:blip r:embed="rId2"/>
          <a:srcRect/>
          <a:stretch>
            <a:fillRect/>
          </a:stretch>
        </p:blipFill>
        <p:spPr bwMode="auto">
          <a:xfrm>
            <a:off x="228600" y="3200400"/>
            <a:ext cx="6248400"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Autofit/>
          </a:bodyPr>
          <a:lstStyle/>
          <a:p>
            <a:pPr algn="l"/>
            <a:r>
              <a:rPr lang="en-US" sz="3200" b="1" u="sng" dirty="0" smtClean="0"/>
              <a:t>Depth/Height of a Tree:- </a:t>
            </a:r>
            <a:r>
              <a:rPr lang="en-US" sz="3200" dirty="0" smtClean="0"/>
              <a:t>The length of the path from the root node to the deepest node in the tree is known as Height of the tree.</a:t>
            </a:r>
            <a:endParaRPr lang="en-US" sz="3200" dirty="0"/>
          </a:p>
        </p:txBody>
      </p:sp>
      <p:sp>
        <p:nvSpPr>
          <p:cNvPr id="3" name="Content Placeholder 2"/>
          <p:cNvSpPr>
            <a:spLocks noGrp="1"/>
          </p:cNvSpPr>
          <p:nvPr>
            <p:ph idx="1"/>
          </p:nvPr>
        </p:nvSpPr>
        <p:spPr>
          <a:xfrm>
            <a:off x="0" y="1600200"/>
            <a:ext cx="9144000" cy="5257800"/>
          </a:xfrm>
        </p:spPr>
        <p:txBody>
          <a:bodyPr/>
          <a:lstStyle/>
          <a:p>
            <a:endParaRPr lang="en-US" dirty="0" smtClean="0"/>
          </a:p>
          <a:p>
            <a:r>
              <a:rPr lang="en-US" dirty="0"/>
              <a:t> </a:t>
            </a:r>
            <a:r>
              <a:rPr lang="en-US" dirty="0" smtClean="0"/>
              <a:t>        Below tree have a depth/height is 4.</a:t>
            </a:r>
            <a:endParaRPr lang="en-US" dirty="0"/>
          </a:p>
        </p:txBody>
      </p:sp>
      <p:pic>
        <p:nvPicPr>
          <p:cNvPr id="7170" name="Picture 2"/>
          <p:cNvPicPr>
            <a:picLocks noChangeAspect="1" noChangeArrowheads="1"/>
          </p:cNvPicPr>
          <p:nvPr/>
        </p:nvPicPr>
        <p:blipFill>
          <a:blip r:embed="rId2"/>
          <a:srcRect/>
          <a:stretch>
            <a:fillRect/>
          </a:stretch>
        </p:blipFill>
        <p:spPr bwMode="auto">
          <a:xfrm>
            <a:off x="1600200" y="2895600"/>
            <a:ext cx="6248400"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pPr algn="l"/>
            <a:r>
              <a:rPr lang="en-US" sz="3200" u="sng" dirty="0" err="1" smtClean="0"/>
              <a:t>Indegree</a:t>
            </a:r>
            <a:r>
              <a:rPr lang="en-US" sz="3200" u="sng" dirty="0" smtClean="0"/>
              <a:t> of a Node:</a:t>
            </a:r>
            <a:r>
              <a:rPr lang="en-US" sz="3200" dirty="0" smtClean="0"/>
              <a:t>- The number of edges arriving at that node is known as </a:t>
            </a:r>
            <a:r>
              <a:rPr lang="en-US" sz="3200" dirty="0" err="1" smtClean="0"/>
              <a:t>Indegree</a:t>
            </a:r>
            <a:r>
              <a:rPr lang="en-US" sz="3200" dirty="0" smtClean="0"/>
              <a:t> of a node.</a:t>
            </a:r>
            <a:endParaRPr lang="en-US" sz="3200" dirty="0"/>
          </a:p>
        </p:txBody>
      </p:sp>
      <p:sp>
        <p:nvSpPr>
          <p:cNvPr id="3" name="Content Placeholder 2"/>
          <p:cNvSpPr>
            <a:spLocks noGrp="1"/>
          </p:cNvSpPr>
          <p:nvPr>
            <p:ph idx="1"/>
          </p:nvPr>
        </p:nvSpPr>
        <p:spPr>
          <a:xfrm>
            <a:off x="0" y="1371600"/>
            <a:ext cx="8686800" cy="4754563"/>
          </a:xfrm>
        </p:spPr>
        <p:txBody>
          <a:bodyPr/>
          <a:lstStyle/>
          <a:p>
            <a:r>
              <a:rPr lang="en-US" dirty="0" smtClean="0"/>
              <a:t>In fig :-</a:t>
            </a:r>
            <a:r>
              <a:rPr lang="en-US" dirty="0" err="1" smtClean="0"/>
              <a:t>Indegree</a:t>
            </a:r>
            <a:r>
              <a:rPr lang="en-US" dirty="0" smtClean="0"/>
              <a:t> of node B is one.</a:t>
            </a:r>
            <a:endParaRPr lang="en-US" dirty="0"/>
          </a:p>
        </p:txBody>
      </p:sp>
      <p:pic>
        <p:nvPicPr>
          <p:cNvPr id="8194" name="Picture 2"/>
          <p:cNvPicPr>
            <a:picLocks noChangeAspect="1" noChangeArrowheads="1"/>
          </p:cNvPicPr>
          <p:nvPr/>
        </p:nvPicPr>
        <p:blipFill>
          <a:blip r:embed="rId2"/>
          <a:srcRect/>
          <a:stretch>
            <a:fillRect/>
          </a:stretch>
        </p:blipFill>
        <p:spPr bwMode="auto">
          <a:xfrm>
            <a:off x="1752600" y="2590800"/>
            <a:ext cx="6248400"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pPr algn="l"/>
            <a:r>
              <a:rPr lang="en-US" sz="3600" u="sng" dirty="0" err="1" smtClean="0"/>
              <a:t>Outdegree</a:t>
            </a:r>
            <a:r>
              <a:rPr lang="en-US" sz="3600" u="sng" dirty="0" smtClean="0"/>
              <a:t> of a Node:</a:t>
            </a:r>
            <a:r>
              <a:rPr lang="en-US" sz="3600" dirty="0" smtClean="0"/>
              <a:t>- The number of edges leaving that node is known as </a:t>
            </a:r>
            <a:r>
              <a:rPr lang="en-US" sz="3600" dirty="0" err="1" smtClean="0"/>
              <a:t>Outdegree</a:t>
            </a:r>
            <a:r>
              <a:rPr lang="en-US" sz="3600" dirty="0" smtClean="0"/>
              <a:t> of a node.</a:t>
            </a:r>
            <a:endParaRPr lang="en-US" dirty="0"/>
          </a:p>
        </p:txBody>
      </p:sp>
      <p:sp>
        <p:nvSpPr>
          <p:cNvPr id="3" name="Content Placeholder 2"/>
          <p:cNvSpPr>
            <a:spLocks noGrp="1"/>
          </p:cNvSpPr>
          <p:nvPr>
            <p:ph idx="1"/>
          </p:nvPr>
        </p:nvSpPr>
        <p:spPr/>
        <p:txBody>
          <a:bodyPr/>
          <a:lstStyle/>
          <a:p>
            <a:r>
              <a:rPr lang="en-US" dirty="0" smtClean="0"/>
              <a:t>In fig:- </a:t>
            </a:r>
            <a:r>
              <a:rPr lang="en-US" dirty="0" err="1" smtClean="0"/>
              <a:t>Outdegree</a:t>
            </a:r>
            <a:r>
              <a:rPr lang="en-US" dirty="0" smtClean="0"/>
              <a:t> of a node B is 2</a:t>
            </a:r>
            <a:endParaRPr lang="en-US" dirty="0"/>
          </a:p>
        </p:txBody>
      </p:sp>
      <p:pic>
        <p:nvPicPr>
          <p:cNvPr id="9218" name="Picture 2"/>
          <p:cNvPicPr>
            <a:picLocks noChangeAspect="1" noChangeArrowheads="1"/>
          </p:cNvPicPr>
          <p:nvPr/>
        </p:nvPicPr>
        <p:blipFill>
          <a:blip r:embed="rId2"/>
          <a:srcRect/>
          <a:stretch>
            <a:fillRect/>
          </a:stretch>
        </p:blipFill>
        <p:spPr bwMode="auto">
          <a:xfrm>
            <a:off x="1219200" y="2667000"/>
            <a:ext cx="6248400" cy="3657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noAutofit/>
          </a:bodyPr>
          <a:lstStyle/>
          <a:p>
            <a:pPr algn="l"/>
            <a:r>
              <a:rPr lang="en-US" sz="3200" u="sng" dirty="0" smtClean="0"/>
              <a:t>Directed Edge:-</a:t>
            </a:r>
            <a:r>
              <a:rPr lang="en-US" sz="3200" dirty="0" smtClean="0"/>
              <a:t>The line drawn from a node N to any of its successor is known as Directed Edge.</a:t>
            </a:r>
            <a:endParaRPr lang="en-US" sz="3200" dirty="0"/>
          </a:p>
        </p:txBody>
      </p:sp>
      <p:sp>
        <p:nvSpPr>
          <p:cNvPr id="3" name="Content Placeholder 2"/>
          <p:cNvSpPr>
            <a:spLocks noGrp="1"/>
          </p:cNvSpPr>
          <p:nvPr>
            <p:ph idx="1"/>
          </p:nvPr>
        </p:nvSpPr>
        <p:spPr>
          <a:xfrm>
            <a:off x="457200" y="1295400"/>
            <a:ext cx="8229600" cy="4830763"/>
          </a:xfrm>
        </p:spPr>
        <p:txBody>
          <a:bodyPr/>
          <a:lstStyle/>
          <a:p>
            <a:r>
              <a:rPr lang="en-US" dirty="0" smtClean="0"/>
              <a:t>In fig. The line drawn from C to F node</a:t>
            </a:r>
            <a:endParaRPr lang="en-US" dirty="0"/>
          </a:p>
        </p:txBody>
      </p:sp>
      <p:pic>
        <p:nvPicPr>
          <p:cNvPr id="10242" name="Picture 2"/>
          <p:cNvPicPr>
            <a:picLocks noChangeAspect="1" noChangeArrowheads="1"/>
          </p:cNvPicPr>
          <p:nvPr/>
        </p:nvPicPr>
        <p:blipFill>
          <a:blip r:embed="rId2"/>
          <a:srcRect/>
          <a:stretch>
            <a:fillRect/>
          </a:stretch>
        </p:blipFill>
        <p:spPr bwMode="auto">
          <a:xfrm>
            <a:off x="1524000" y="2286000"/>
            <a:ext cx="6200775" cy="3543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Autofit/>
          </a:bodyPr>
          <a:lstStyle/>
          <a:p>
            <a:pPr algn="l"/>
            <a:r>
              <a:rPr lang="en-US" sz="3200" u="sng" dirty="0" smtClean="0"/>
              <a:t>Path:- </a:t>
            </a:r>
            <a:r>
              <a:rPr lang="en-US" sz="3200" dirty="0" smtClean="0"/>
              <a:t>A sequence of consecutive edges is called path</a:t>
            </a:r>
            <a:endParaRPr lang="en-US" sz="3200" dirty="0"/>
          </a:p>
        </p:txBody>
      </p:sp>
      <p:sp>
        <p:nvSpPr>
          <p:cNvPr id="3" name="Content Placeholder 2"/>
          <p:cNvSpPr>
            <a:spLocks noGrp="1"/>
          </p:cNvSpPr>
          <p:nvPr>
            <p:ph idx="1"/>
          </p:nvPr>
        </p:nvSpPr>
        <p:spPr>
          <a:xfrm>
            <a:off x="0" y="1600200"/>
            <a:ext cx="9144000" cy="5105400"/>
          </a:xfrm>
        </p:spPr>
        <p:txBody>
          <a:bodyPr/>
          <a:lstStyle/>
          <a:p>
            <a:r>
              <a:rPr lang="en-US" dirty="0" smtClean="0"/>
              <a:t>In fig:- A,C,G,I can be a path</a:t>
            </a:r>
          </a:p>
          <a:p>
            <a:pPr>
              <a:buNone/>
            </a:pPr>
            <a:r>
              <a:rPr lang="en-US" dirty="0" smtClean="0"/>
              <a:t>Or A,B,D,H can be a path</a:t>
            </a:r>
            <a:endParaRPr lang="en-US" dirty="0"/>
          </a:p>
        </p:txBody>
      </p:sp>
      <p:pic>
        <p:nvPicPr>
          <p:cNvPr id="11266" name="Picture 2"/>
          <p:cNvPicPr>
            <a:picLocks noChangeAspect="1" noChangeArrowheads="1"/>
          </p:cNvPicPr>
          <p:nvPr/>
        </p:nvPicPr>
        <p:blipFill>
          <a:blip r:embed="rId2"/>
          <a:srcRect/>
          <a:stretch>
            <a:fillRect/>
          </a:stretch>
        </p:blipFill>
        <p:spPr bwMode="auto">
          <a:xfrm>
            <a:off x="1295400" y="2971800"/>
            <a:ext cx="6200775" cy="3543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pPr algn="l"/>
            <a:r>
              <a:rPr lang="en-US" sz="3600" b="1" dirty="0" smtClean="0"/>
              <a:t>Ancestor Node:-</a:t>
            </a:r>
            <a:r>
              <a:rPr lang="en-US" sz="3600" dirty="0" smtClean="0"/>
              <a:t>The parent, grandparent ,the great grandparent of a node are called its Ancestors.</a:t>
            </a:r>
            <a:endParaRPr lang="en-US" dirty="0"/>
          </a:p>
        </p:txBody>
      </p:sp>
      <p:sp>
        <p:nvSpPr>
          <p:cNvPr id="3" name="Content Placeholder 2"/>
          <p:cNvSpPr>
            <a:spLocks noGrp="1"/>
          </p:cNvSpPr>
          <p:nvPr>
            <p:ph idx="1"/>
          </p:nvPr>
        </p:nvSpPr>
        <p:spPr>
          <a:xfrm>
            <a:off x="0" y="1600200"/>
            <a:ext cx="8686800" cy="5257800"/>
          </a:xfrm>
        </p:spPr>
        <p:txBody>
          <a:bodyPr/>
          <a:lstStyle/>
          <a:p>
            <a:r>
              <a:rPr lang="en-US" dirty="0" smtClean="0"/>
              <a:t>In fig. node A is the Ancestor node</a:t>
            </a:r>
            <a:endParaRPr lang="en-US" dirty="0"/>
          </a:p>
        </p:txBody>
      </p:sp>
      <p:pic>
        <p:nvPicPr>
          <p:cNvPr id="12290" name="Picture 2"/>
          <p:cNvPicPr>
            <a:picLocks noChangeAspect="1" noChangeArrowheads="1"/>
          </p:cNvPicPr>
          <p:nvPr/>
        </p:nvPicPr>
        <p:blipFill>
          <a:blip r:embed="rId2"/>
          <a:srcRect/>
          <a:stretch>
            <a:fillRect/>
          </a:stretch>
        </p:blipFill>
        <p:spPr bwMode="auto">
          <a:xfrm>
            <a:off x="1066800" y="3048000"/>
            <a:ext cx="6200775" cy="3543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solidFill>
                  <a:schemeClr val="tx1"/>
                </a:solidFill>
              </a:rPr>
              <a:t>There is a node designated as the root of the tree and other nodes are the children of the root node.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Autofit/>
          </a:bodyPr>
          <a:lstStyle/>
          <a:p>
            <a:pPr algn="l"/>
            <a:r>
              <a:rPr lang="en-US" sz="3200" u="sng" dirty="0" smtClean="0"/>
              <a:t>Descendant Node:- </a:t>
            </a:r>
            <a:r>
              <a:rPr lang="en-US" sz="3200" dirty="0" smtClean="0"/>
              <a:t>The </a:t>
            </a:r>
            <a:r>
              <a:rPr lang="en-US" sz="3200" dirty="0" err="1" smtClean="0"/>
              <a:t>child,grandchild,or</a:t>
            </a:r>
            <a:r>
              <a:rPr lang="en-US" sz="3200" dirty="0" smtClean="0"/>
              <a:t> any child node down the hierarchy of a node is called its Descendant node.</a:t>
            </a:r>
            <a:endParaRPr lang="en-US" sz="3200" dirty="0"/>
          </a:p>
        </p:txBody>
      </p:sp>
      <p:sp>
        <p:nvSpPr>
          <p:cNvPr id="3" name="Content Placeholder 2"/>
          <p:cNvSpPr>
            <a:spLocks noGrp="1"/>
          </p:cNvSpPr>
          <p:nvPr>
            <p:ph idx="1"/>
          </p:nvPr>
        </p:nvSpPr>
        <p:spPr/>
        <p:txBody>
          <a:bodyPr/>
          <a:lstStyle/>
          <a:p>
            <a:pPr>
              <a:buNone/>
            </a:pPr>
            <a:endParaRPr lang="en-US" dirty="0" smtClean="0"/>
          </a:p>
          <a:p>
            <a:pPr>
              <a:buNone/>
            </a:pPr>
            <a:r>
              <a:rPr lang="en-US" dirty="0" smtClean="0"/>
              <a:t>In fig. the node H is the Descendant node.</a:t>
            </a:r>
            <a:endParaRPr lang="en-US" dirty="0"/>
          </a:p>
        </p:txBody>
      </p:sp>
      <p:pic>
        <p:nvPicPr>
          <p:cNvPr id="13314" name="Picture 2"/>
          <p:cNvPicPr>
            <a:picLocks noChangeAspect="1" noChangeArrowheads="1"/>
          </p:cNvPicPr>
          <p:nvPr/>
        </p:nvPicPr>
        <p:blipFill>
          <a:blip r:embed="rId2"/>
          <a:srcRect/>
          <a:stretch>
            <a:fillRect/>
          </a:stretch>
        </p:blipFill>
        <p:spPr bwMode="auto">
          <a:xfrm>
            <a:off x="1295400" y="3124200"/>
            <a:ext cx="6200775" cy="3543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447800"/>
            <a:ext cx="8229600" cy="1143000"/>
          </a:xfrm>
        </p:spPr>
        <p:txBody>
          <a:bodyPr>
            <a:noAutofit/>
          </a:bodyPr>
          <a:lstStyle/>
          <a:p>
            <a:pPr algn="l"/>
            <a:r>
              <a:rPr lang="en-US" sz="3200" u="sng" dirty="0" smtClean="0"/>
              <a:t>Forest:</a:t>
            </a:r>
            <a:r>
              <a:rPr lang="en-US" sz="3200" dirty="0" smtClean="0"/>
              <a:t> Forest is a set of several trees that are not linked to each other.</a:t>
            </a:r>
            <a:endParaRPr lang="en-US" sz="3200" dirty="0"/>
          </a:p>
        </p:txBody>
      </p:sp>
      <p:sp>
        <p:nvSpPr>
          <p:cNvPr id="3" name="Content Placeholder 2"/>
          <p:cNvSpPr>
            <a:spLocks noGrp="1"/>
          </p:cNvSpPr>
          <p:nvPr>
            <p:ph idx="1"/>
          </p:nvPr>
        </p:nvSpPr>
        <p:spPr/>
        <p:txBody>
          <a:bodyPr/>
          <a:lstStyle/>
          <a:p>
            <a:endParaRPr lang="en-US" dirty="0" smtClean="0"/>
          </a:p>
          <a:p>
            <a:endParaRPr lang="en-US" dirty="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71600"/>
          </a:xfrm>
        </p:spPr>
        <p:txBody>
          <a:bodyPr>
            <a:normAutofit fontScale="90000"/>
          </a:bodyPr>
          <a:lstStyle/>
          <a:p>
            <a:pPr algn="l"/>
            <a:r>
              <a:rPr lang="en-US" sz="3600" u="sng" dirty="0" smtClean="0"/>
              <a:t/>
            </a:r>
            <a:br>
              <a:rPr lang="en-US" sz="3600" u="sng" dirty="0" smtClean="0"/>
            </a:br>
            <a:r>
              <a:rPr lang="en-US" sz="3600" u="sng" dirty="0" smtClean="0"/>
              <a:t>Siblings:- </a:t>
            </a:r>
            <a:r>
              <a:rPr lang="en-US" sz="3600" dirty="0" smtClean="0"/>
              <a:t>Children of the same parent node are called Sibling Node.</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smtClean="0"/>
              <a:t>In fig. node D,E,F,G are </a:t>
            </a:r>
            <a:r>
              <a:rPr lang="en-US" smtClean="0"/>
              <a:t>the sibling nodes.</a:t>
            </a:r>
            <a:endParaRPr lang="en-US"/>
          </a:p>
        </p:txBody>
      </p:sp>
      <p:pic>
        <p:nvPicPr>
          <p:cNvPr id="15362" name="Picture 2"/>
          <p:cNvPicPr>
            <a:picLocks noChangeAspect="1" noChangeArrowheads="1"/>
          </p:cNvPicPr>
          <p:nvPr/>
        </p:nvPicPr>
        <p:blipFill>
          <a:blip r:embed="rId2"/>
          <a:srcRect/>
          <a:stretch>
            <a:fillRect/>
          </a:stretch>
        </p:blipFill>
        <p:spPr bwMode="auto">
          <a:xfrm>
            <a:off x="685800" y="2819400"/>
            <a:ext cx="6200775" cy="3543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28600" y="152400"/>
            <a:ext cx="8458200" cy="63246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lstStyle/>
          <a:p>
            <a:r>
              <a:rPr lang="en-US" dirty="0" smtClean="0"/>
              <a:t>Types of Trees</a:t>
            </a:r>
            <a:endParaRPr lang="en-US" dirty="0"/>
          </a:p>
        </p:txBody>
      </p:sp>
      <p:sp>
        <p:nvSpPr>
          <p:cNvPr id="3" name="Content Placeholder 2"/>
          <p:cNvSpPr>
            <a:spLocks noGrp="1"/>
          </p:cNvSpPr>
          <p:nvPr>
            <p:ph idx="1"/>
          </p:nvPr>
        </p:nvSpPr>
        <p:spPr/>
        <p:txBody>
          <a:bodyPr/>
          <a:lstStyle/>
          <a:p>
            <a:r>
              <a:rPr lang="en-US" dirty="0" smtClean="0"/>
              <a:t>1.General Tree</a:t>
            </a:r>
          </a:p>
          <a:p>
            <a:r>
              <a:rPr lang="en-US" dirty="0" smtClean="0"/>
              <a:t>2.Binary Tree</a:t>
            </a:r>
          </a:p>
          <a:p>
            <a:r>
              <a:rPr lang="en-US" dirty="0" smtClean="0"/>
              <a:t>3.Binary Search Tree</a:t>
            </a:r>
          </a:p>
          <a:p>
            <a:r>
              <a:rPr lang="en-US" dirty="0" smtClean="0"/>
              <a:t>4.Expression tree</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lstStyle/>
          <a:p>
            <a:pPr>
              <a:buNone/>
            </a:pPr>
            <a:r>
              <a:rPr lang="en-US" b="1" dirty="0" smtClean="0"/>
              <a:t>1.General Tree:- </a:t>
            </a:r>
            <a:r>
              <a:rPr lang="en-US" sz="2800" dirty="0" smtClean="0"/>
              <a:t>It is defined as a nonempty finite set of T elements, called nodes such that </a:t>
            </a:r>
          </a:p>
          <a:p>
            <a:pPr marL="514350" indent="-514350">
              <a:buAutoNum type="alphaLcParenR"/>
            </a:pPr>
            <a:r>
              <a:rPr lang="en-US" sz="2800" dirty="0" smtClean="0"/>
              <a:t>The tree contains the root element.</a:t>
            </a:r>
          </a:p>
          <a:p>
            <a:pPr marL="514350" indent="-514350">
              <a:buAutoNum type="alphaLcParenR"/>
            </a:pPr>
            <a:r>
              <a:rPr lang="en-US" sz="2800" dirty="0" smtClean="0"/>
              <a:t>The remaining elements of the tree form an ordered collection of zero or more disjoint trees T1,T2…..Tm.</a:t>
            </a:r>
          </a:p>
          <a:p>
            <a:pPr marL="514350" indent="-514350">
              <a:buNone/>
            </a:pPr>
            <a:r>
              <a:rPr lang="en-US" sz="2800" dirty="0" smtClean="0"/>
              <a:t>Where T1,T2,…….Tm are sub trees of root and roots of T1,T2 …Tm are called successors of root node.</a:t>
            </a:r>
          </a:p>
          <a:p>
            <a:pPr marL="514350" indent="-514350">
              <a:buNone/>
            </a:pPr>
            <a:endParaRPr lang="en-US" dirty="0"/>
          </a:p>
        </p:txBody>
      </p:sp>
      <p:pic>
        <p:nvPicPr>
          <p:cNvPr id="8194" name="Picture 2"/>
          <p:cNvPicPr>
            <a:picLocks noChangeAspect="1" noChangeArrowheads="1"/>
          </p:cNvPicPr>
          <p:nvPr/>
        </p:nvPicPr>
        <p:blipFill>
          <a:blip r:embed="rId2"/>
          <a:srcRect/>
          <a:stretch>
            <a:fillRect/>
          </a:stretch>
        </p:blipFill>
        <p:spPr bwMode="auto">
          <a:xfrm>
            <a:off x="3429000" y="4038600"/>
            <a:ext cx="2676525" cy="2286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2800" dirty="0" smtClean="0"/>
              <a:t>Difference between general tree and binary tree</a:t>
            </a:r>
            <a:endParaRPr lang="en-US" sz="2800" dirty="0"/>
          </a:p>
        </p:txBody>
      </p:sp>
      <p:graphicFrame>
        <p:nvGraphicFramePr>
          <p:cNvPr id="4" name="Content Placeholder 3"/>
          <p:cNvGraphicFramePr>
            <a:graphicFrameLocks noGrp="1"/>
          </p:cNvGraphicFramePr>
          <p:nvPr>
            <p:ph idx="1"/>
          </p:nvPr>
        </p:nvGraphicFramePr>
        <p:xfrm>
          <a:off x="457200" y="762001"/>
          <a:ext cx="8229600" cy="5598159"/>
        </p:xfrm>
        <a:graphic>
          <a:graphicData uri="http://schemas.openxmlformats.org/drawingml/2006/table">
            <a:tbl>
              <a:tblPr firstRow="1" bandRow="1">
                <a:tableStyleId>{5C22544A-7EE6-4342-B048-85BDC9FD1C3A}</a:tableStyleId>
              </a:tblPr>
              <a:tblGrid>
                <a:gridCol w="4114800"/>
                <a:gridCol w="4114800"/>
              </a:tblGrid>
              <a:tr h="436143">
                <a:tc>
                  <a:txBody>
                    <a:bodyPr/>
                    <a:lstStyle/>
                    <a:p>
                      <a:r>
                        <a:rPr lang="en-US" sz="1800" b="0" i="0" kern="1200" cap="all" baseline="0" dirty="0" smtClean="0">
                          <a:solidFill>
                            <a:schemeClr val="lt1"/>
                          </a:solidFill>
                          <a:latin typeface="Times New Roman" pitchFamily="18" charset="0"/>
                          <a:ea typeface="+mn-ea"/>
                          <a:cs typeface="+mn-cs"/>
                        </a:rPr>
                        <a:t>GENERAL TREE</a:t>
                      </a:r>
                      <a:endParaRPr lang="en-US" b="0" i="0" baseline="0" dirty="0">
                        <a:latin typeface="Times New Roman" pitchFamily="18" charset="0"/>
                      </a:endParaRPr>
                    </a:p>
                  </a:txBody>
                  <a:tcPr/>
                </a:tc>
                <a:tc>
                  <a:txBody>
                    <a:bodyPr/>
                    <a:lstStyle/>
                    <a:p>
                      <a:r>
                        <a:rPr lang="en-US" sz="1800" b="0" i="0" kern="1200" cap="all" baseline="0" dirty="0" smtClean="0">
                          <a:solidFill>
                            <a:schemeClr val="lt1"/>
                          </a:solidFill>
                          <a:latin typeface="Times New Roman" pitchFamily="18" charset="0"/>
                          <a:ea typeface="+mn-ea"/>
                          <a:cs typeface="+mn-cs"/>
                        </a:rPr>
                        <a:t>BINARY TREE</a:t>
                      </a:r>
                      <a:endParaRPr lang="en-US" b="0" i="0" baseline="0" dirty="0">
                        <a:latin typeface="Times New Roman" pitchFamily="18" charset="0"/>
                      </a:endParaRPr>
                    </a:p>
                  </a:txBody>
                  <a:tcPr/>
                </a:tc>
              </a:tr>
              <a:tr h="752794">
                <a:tc>
                  <a:txBody>
                    <a:bodyPr/>
                    <a:lstStyle/>
                    <a:p>
                      <a:r>
                        <a:rPr lang="en-US" sz="1800" b="0" i="0" kern="1200" baseline="0" dirty="0" smtClean="0">
                          <a:solidFill>
                            <a:schemeClr val="dk1"/>
                          </a:solidFill>
                          <a:latin typeface="Times New Roman" pitchFamily="18" charset="0"/>
                          <a:ea typeface="+mn-ea"/>
                          <a:cs typeface="+mn-cs"/>
                        </a:rPr>
                        <a:t>General tree is a tree in which each node can have many children or nodes.</a:t>
                      </a:r>
                      <a:endParaRPr lang="en-US" b="0" i="0" baseline="0" dirty="0">
                        <a:latin typeface="Times New Roman" pitchFamily="18" charset="0"/>
                      </a:endParaRPr>
                    </a:p>
                  </a:txBody>
                  <a:tcPr/>
                </a:tc>
                <a:tc>
                  <a:txBody>
                    <a:bodyPr/>
                    <a:lstStyle/>
                    <a:p>
                      <a:r>
                        <a:rPr lang="en-US" sz="1800" b="0" i="0" kern="1200" baseline="0" dirty="0" smtClean="0">
                          <a:solidFill>
                            <a:schemeClr val="dk1"/>
                          </a:solidFill>
                          <a:latin typeface="Times New Roman" pitchFamily="18" charset="0"/>
                          <a:ea typeface="+mn-ea"/>
                          <a:cs typeface="+mn-cs"/>
                        </a:rPr>
                        <a:t>Whereas in binary tree, each node can have at most two nodes.</a:t>
                      </a:r>
                      <a:endParaRPr lang="en-US" b="0" i="0" baseline="0" dirty="0">
                        <a:latin typeface="Times New Roman" pitchFamily="18" charset="0"/>
                      </a:endParaRPr>
                    </a:p>
                  </a:txBody>
                  <a:tcPr/>
                </a:tc>
              </a:tr>
              <a:tr h="752794">
                <a:tc>
                  <a:txBody>
                    <a:bodyPr/>
                    <a:lstStyle/>
                    <a:p>
                      <a:r>
                        <a:rPr lang="en-US" sz="1800" b="0" i="0" kern="1200" baseline="0" dirty="0" smtClean="0">
                          <a:solidFill>
                            <a:schemeClr val="dk1"/>
                          </a:solidFill>
                          <a:latin typeface="Times New Roman" pitchFamily="18" charset="0"/>
                          <a:ea typeface="+mn-ea"/>
                          <a:cs typeface="+mn-cs"/>
                        </a:rPr>
                        <a:t>The </a:t>
                      </a:r>
                      <a:r>
                        <a:rPr lang="en-US" sz="1800" b="0" i="0" kern="1200" baseline="0" dirty="0" err="1" smtClean="0">
                          <a:solidFill>
                            <a:schemeClr val="dk1"/>
                          </a:solidFill>
                          <a:latin typeface="Times New Roman" pitchFamily="18" charset="0"/>
                          <a:ea typeface="+mn-ea"/>
                          <a:cs typeface="+mn-cs"/>
                        </a:rPr>
                        <a:t>subtree</a:t>
                      </a:r>
                      <a:r>
                        <a:rPr lang="en-US" sz="1800" b="0" i="0" kern="1200" baseline="0" dirty="0" smtClean="0">
                          <a:solidFill>
                            <a:schemeClr val="dk1"/>
                          </a:solidFill>
                          <a:latin typeface="Times New Roman" pitchFamily="18" charset="0"/>
                          <a:ea typeface="+mn-ea"/>
                          <a:cs typeface="+mn-cs"/>
                        </a:rPr>
                        <a:t> of a general tree do not hold the ordered property.</a:t>
                      </a:r>
                      <a:endParaRPr lang="en-US" b="0" i="0" baseline="0" dirty="0">
                        <a:latin typeface="Times New Roman" pitchFamily="18" charset="0"/>
                      </a:endParaRPr>
                    </a:p>
                  </a:txBody>
                  <a:tcPr/>
                </a:tc>
                <a:tc>
                  <a:txBody>
                    <a:bodyPr/>
                    <a:lstStyle/>
                    <a:p>
                      <a:r>
                        <a:rPr lang="en-US" sz="1800" b="0" i="0" kern="1200" baseline="0" dirty="0" smtClean="0">
                          <a:solidFill>
                            <a:schemeClr val="dk1"/>
                          </a:solidFill>
                          <a:latin typeface="Times New Roman" pitchFamily="18" charset="0"/>
                          <a:ea typeface="+mn-ea"/>
                          <a:cs typeface="+mn-cs"/>
                        </a:rPr>
                        <a:t>While the </a:t>
                      </a:r>
                      <a:r>
                        <a:rPr lang="en-US" sz="1800" b="0" i="0" kern="1200" baseline="0" dirty="0" err="1" smtClean="0">
                          <a:solidFill>
                            <a:schemeClr val="dk1"/>
                          </a:solidFill>
                          <a:latin typeface="Times New Roman" pitchFamily="18" charset="0"/>
                          <a:ea typeface="+mn-ea"/>
                          <a:cs typeface="+mn-cs"/>
                        </a:rPr>
                        <a:t>subtree</a:t>
                      </a:r>
                      <a:r>
                        <a:rPr lang="en-US" sz="1800" b="0" i="0" kern="1200" baseline="0" dirty="0" smtClean="0">
                          <a:solidFill>
                            <a:schemeClr val="dk1"/>
                          </a:solidFill>
                          <a:latin typeface="Times New Roman" pitchFamily="18" charset="0"/>
                          <a:ea typeface="+mn-ea"/>
                          <a:cs typeface="+mn-cs"/>
                        </a:rPr>
                        <a:t> of binary tree hold the ordered property.</a:t>
                      </a:r>
                      <a:endParaRPr lang="en-US" b="0" i="0" baseline="0" dirty="0">
                        <a:latin typeface="Times New Roman" pitchFamily="18" charset="0"/>
                      </a:endParaRPr>
                    </a:p>
                  </a:txBody>
                  <a:tcPr/>
                </a:tc>
              </a:tr>
              <a:tr h="752794">
                <a:tc>
                  <a:txBody>
                    <a:bodyPr/>
                    <a:lstStyle/>
                    <a:p>
                      <a:r>
                        <a:rPr lang="en-US" sz="1800" b="0" i="0" kern="1200" baseline="0" dirty="0" smtClean="0">
                          <a:solidFill>
                            <a:schemeClr val="dk1"/>
                          </a:solidFill>
                          <a:latin typeface="Times New Roman" pitchFamily="18" charset="0"/>
                          <a:ea typeface="+mn-ea"/>
                          <a:cs typeface="+mn-cs"/>
                        </a:rPr>
                        <a:t>In data structure, a general tree can not be empty.</a:t>
                      </a:r>
                      <a:endParaRPr lang="en-US" b="0" i="0" baseline="0" dirty="0">
                        <a:latin typeface="Times New Roman" pitchFamily="18" charset="0"/>
                      </a:endParaRPr>
                    </a:p>
                  </a:txBody>
                  <a:tcPr/>
                </a:tc>
                <a:tc>
                  <a:txBody>
                    <a:bodyPr/>
                    <a:lstStyle/>
                    <a:p>
                      <a:r>
                        <a:rPr lang="en-US" sz="1800" b="0" i="0" kern="1200" baseline="0" dirty="0" smtClean="0">
                          <a:solidFill>
                            <a:schemeClr val="dk1"/>
                          </a:solidFill>
                          <a:latin typeface="Times New Roman" pitchFamily="18" charset="0"/>
                          <a:ea typeface="+mn-ea"/>
                          <a:cs typeface="+mn-cs"/>
                        </a:rPr>
                        <a:t>While it can be empty.</a:t>
                      </a:r>
                      <a:endParaRPr lang="en-US" b="0" i="0" baseline="0" dirty="0">
                        <a:latin typeface="Times New Roman" pitchFamily="18" charset="0"/>
                      </a:endParaRPr>
                    </a:p>
                  </a:txBody>
                  <a:tcPr/>
                </a:tc>
              </a:tr>
              <a:tr h="752794">
                <a:tc>
                  <a:txBody>
                    <a:bodyPr/>
                    <a:lstStyle/>
                    <a:p>
                      <a:r>
                        <a:rPr lang="en-US" sz="1800" b="0" i="0" kern="1200" baseline="0" dirty="0" smtClean="0">
                          <a:solidFill>
                            <a:schemeClr val="dk1"/>
                          </a:solidFill>
                          <a:latin typeface="Times New Roman" pitchFamily="18" charset="0"/>
                          <a:ea typeface="+mn-ea"/>
                          <a:cs typeface="+mn-cs"/>
                        </a:rPr>
                        <a:t>In general tree, a node can have at most n(number of child nodes) nodes.</a:t>
                      </a:r>
                      <a:endParaRPr lang="en-US" b="0" i="0" baseline="0" dirty="0">
                        <a:latin typeface="Times New Roman" pitchFamily="18" charset="0"/>
                      </a:endParaRPr>
                    </a:p>
                  </a:txBody>
                  <a:tcPr/>
                </a:tc>
                <a:tc>
                  <a:txBody>
                    <a:bodyPr/>
                    <a:lstStyle/>
                    <a:p>
                      <a:r>
                        <a:rPr lang="en-US" sz="1800" b="0" i="0" kern="1200" baseline="0" dirty="0" smtClean="0">
                          <a:solidFill>
                            <a:schemeClr val="dk1"/>
                          </a:solidFill>
                          <a:latin typeface="Times New Roman" pitchFamily="18" charset="0"/>
                          <a:ea typeface="+mn-ea"/>
                          <a:cs typeface="+mn-cs"/>
                        </a:rPr>
                        <a:t>While in binary tree, a node can have at most 2(number of child nodes) nodes.</a:t>
                      </a:r>
                      <a:endParaRPr lang="en-US" b="0" i="0" baseline="0" dirty="0">
                        <a:latin typeface="Times New Roman" pitchFamily="18" charset="0"/>
                      </a:endParaRPr>
                    </a:p>
                  </a:txBody>
                  <a:tcPr/>
                </a:tc>
              </a:tr>
              <a:tr h="1398046">
                <a:tc>
                  <a:txBody>
                    <a:bodyPr/>
                    <a:lstStyle/>
                    <a:p>
                      <a:r>
                        <a:rPr lang="en-US" sz="1800" b="0" i="0" kern="1200" baseline="0" dirty="0" smtClean="0">
                          <a:solidFill>
                            <a:schemeClr val="dk1"/>
                          </a:solidFill>
                          <a:latin typeface="Times New Roman" pitchFamily="18" charset="0"/>
                          <a:ea typeface="+mn-ea"/>
                          <a:cs typeface="+mn-cs"/>
                        </a:rPr>
                        <a:t>In general tree, there is no limitation on the degree of a node.</a:t>
                      </a:r>
                      <a:endParaRPr lang="en-US" b="0" i="0" baseline="0" dirty="0">
                        <a:latin typeface="Times New Roman" pitchFamily="18" charset="0"/>
                      </a:endParaRPr>
                    </a:p>
                  </a:txBody>
                  <a:tcPr/>
                </a:tc>
                <a:tc>
                  <a:txBody>
                    <a:bodyPr/>
                    <a:lstStyle/>
                    <a:p>
                      <a:r>
                        <a:rPr lang="en-US" sz="1800" b="0" i="0" kern="1200" baseline="0" dirty="0" smtClean="0">
                          <a:solidFill>
                            <a:schemeClr val="dk1"/>
                          </a:solidFill>
                          <a:latin typeface="Times New Roman" pitchFamily="18" charset="0"/>
                          <a:ea typeface="+mn-ea"/>
                          <a:cs typeface="+mn-cs"/>
                        </a:rPr>
                        <a:t>While in binary tree, there is limitation on the degree of a node because the nodes in a binary tree can’t have more than two child node.</a:t>
                      </a:r>
                      <a:endParaRPr lang="en-US" b="0" i="0" baseline="0" dirty="0">
                        <a:latin typeface="Times New Roman" pitchFamily="18" charset="0"/>
                      </a:endParaRPr>
                    </a:p>
                  </a:txBody>
                  <a:tcPr/>
                </a:tc>
              </a:tr>
              <a:tr h="752794">
                <a:tc>
                  <a:txBody>
                    <a:bodyPr/>
                    <a:lstStyle/>
                    <a:p>
                      <a:r>
                        <a:rPr lang="en-US" sz="1800" b="0" i="0" kern="1200" baseline="0" dirty="0" smtClean="0">
                          <a:solidFill>
                            <a:schemeClr val="dk1"/>
                          </a:solidFill>
                          <a:latin typeface="Times New Roman" pitchFamily="18" charset="0"/>
                          <a:ea typeface="+mn-ea"/>
                          <a:cs typeface="+mn-cs"/>
                        </a:rPr>
                        <a:t>In general tree, there is either zero </a:t>
                      </a:r>
                      <a:r>
                        <a:rPr lang="en-US" sz="1800" b="0" i="0" kern="1200" baseline="0" dirty="0" err="1" smtClean="0">
                          <a:solidFill>
                            <a:schemeClr val="dk1"/>
                          </a:solidFill>
                          <a:latin typeface="Times New Roman" pitchFamily="18" charset="0"/>
                          <a:ea typeface="+mn-ea"/>
                          <a:cs typeface="+mn-cs"/>
                        </a:rPr>
                        <a:t>subtree</a:t>
                      </a:r>
                      <a:r>
                        <a:rPr lang="en-US" sz="1800" b="0" i="0" kern="1200" baseline="0" dirty="0" smtClean="0">
                          <a:solidFill>
                            <a:schemeClr val="dk1"/>
                          </a:solidFill>
                          <a:latin typeface="Times New Roman" pitchFamily="18" charset="0"/>
                          <a:ea typeface="+mn-ea"/>
                          <a:cs typeface="+mn-cs"/>
                        </a:rPr>
                        <a:t> or many </a:t>
                      </a:r>
                      <a:r>
                        <a:rPr lang="en-US" sz="1800" b="0" i="0" kern="1200" baseline="0" dirty="0" err="1" smtClean="0">
                          <a:solidFill>
                            <a:schemeClr val="dk1"/>
                          </a:solidFill>
                          <a:latin typeface="Times New Roman" pitchFamily="18" charset="0"/>
                          <a:ea typeface="+mn-ea"/>
                          <a:cs typeface="+mn-cs"/>
                        </a:rPr>
                        <a:t>subtree</a:t>
                      </a:r>
                      <a:r>
                        <a:rPr lang="en-US" sz="1800" b="0" i="0" kern="1200" baseline="0" dirty="0" smtClean="0">
                          <a:solidFill>
                            <a:schemeClr val="dk1"/>
                          </a:solidFill>
                          <a:latin typeface="Times New Roman" pitchFamily="18" charset="0"/>
                          <a:ea typeface="+mn-ea"/>
                          <a:cs typeface="+mn-cs"/>
                        </a:rPr>
                        <a:t>.</a:t>
                      </a:r>
                      <a:endParaRPr lang="en-US" b="0" i="0" baseline="0" dirty="0">
                        <a:latin typeface="Times New Roman" pitchFamily="18" charset="0"/>
                      </a:endParaRPr>
                    </a:p>
                  </a:txBody>
                  <a:tcPr/>
                </a:tc>
                <a:tc>
                  <a:txBody>
                    <a:bodyPr/>
                    <a:lstStyle/>
                    <a:p>
                      <a:r>
                        <a:rPr lang="en-US" sz="1800" b="0" i="0" kern="1200" baseline="0" dirty="0" smtClean="0">
                          <a:solidFill>
                            <a:schemeClr val="dk1"/>
                          </a:solidFill>
                          <a:latin typeface="Times New Roman" pitchFamily="18" charset="0"/>
                          <a:ea typeface="+mn-ea"/>
                          <a:cs typeface="+mn-cs"/>
                        </a:rPr>
                        <a:t>While in binary tree, there are mainly two </a:t>
                      </a:r>
                      <a:r>
                        <a:rPr lang="en-US" sz="1800" b="0" i="0" kern="1200" baseline="0" dirty="0" err="1" smtClean="0">
                          <a:solidFill>
                            <a:schemeClr val="dk1"/>
                          </a:solidFill>
                          <a:latin typeface="Times New Roman" pitchFamily="18" charset="0"/>
                          <a:ea typeface="+mn-ea"/>
                          <a:cs typeface="+mn-cs"/>
                        </a:rPr>
                        <a:t>subtree</a:t>
                      </a:r>
                      <a:r>
                        <a:rPr lang="en-US" sz="1800" b="0" i="0" kern="1200" baseline="0" dirty="0" smtClean="0">
                          <a:solidFill>
                            <a:schemeClr val="dk1"/>
                          </a:solidFill>
                          <a:latin typeface="Times New Roman" pitchFamily="18" charset="0"/>
                          <a:ea typeface="+mn-ea"/>
                          <a:cs typeface="+mn-cs"/>
                        </a:rPr>
                        <a:t>: Left-</a:t>
                      </a:r>
                      <a:r>
                        <a:rPr lang="en-US" sz="1800" b="0" i="0" kern="1200" baseline="0" dirty="0" err="1" smtClean="0">
                          <a:solidFill>
                            <a:schemeClr val="dk1"/>
                          </a:solidFill>
                          <a:latin typeface="Times New Roman" pitchFamily="18" charset="0"/>
                          <a:ea typeface="+mn-ea"/>
                          <a:cs typeface="+mn-cs"/>
                        </a:rPr>
                        <a:t>subtree</a:t>
                      </a:r>
                      <a:r>
                        <a:rPr lang="en-US" sz="1800" b="0" i="0" kern="1200" baseline="0" dirty="0" smtClean="0">
                          <a:solidFill>
                            <a:schemeClr val="dk1"/>
                          </a:solidFill>
                          <a:latin typeface="Times New Roman" pitchFamily="18" charset="0"/>
                          <a:ea typeface="+mn-ea"/>
                          <a:cs typeface="+mn-cs"/>
                        </a:rPr>
                        <a:t> and Right-</a:t>
                      </a:r>
                      <a:r>
                        <a:rPr lang="en-US" sz="1800" b="0" i="0" kern="1200" baseline="0" dirty="0" err="1" smtClean="0">
                          <a:solidFill>
                            <a:schemeClr val="dk1"/>
                          </a:solidFill>
                          <a:latin typeface="Times New Roman" pitchFamily="18" charset="0"/>
                          <a:ea typeface="+mn-ea"/>
                          <a:cs typeface="+mn-cs"/>
                        </a:rPr>
                        <a:t>subtree</a:t>
                      </a:r>
                      <a:r>
                        <a:rPr lang="en-US" sz="1800" b="0" i="0" kern="1200" baseline="0" dirty="0" smtClean="0">
                          <a:solidFill>
                            <a:schemeClr val="dk1"/>
                          </a:solidFill>
                          <a:latin typeface="Times New Roman" pitchFamily="18" charset="0"/>
                          <a:ea typeface="+mn-ea"/>
                          <a:cs typeface="+mn-cs"/>
                        </a:rPr>
                        <a:t>.</a:t>
                      </a:r>
                      <a:endParaRPr lang="en-US" b="0" i="0" baseline="0" dirty="0">
                        <a:latin typeface="Times New Roman" pitchFamily="18" charset="0"/>
                      </a:endParaRPr>
                    </a:p>
                  </a:txBody>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609601" y="1600200"/>
            <a:ext cx="7135288" cy="452596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Tree</a:t>
            </a:r>
            <a:endParaRPr lang="en-US" dirty="0"/>
          </a:p>
        </p:txBody>
      </p:sp>
      <p:sp>
        <p:nvSpPr>
          <p:cNvPr id="3" name="Content Placeholder 2"/>
          <p:cNvSpPr>
            <a:spLocks noGrp="1"/>
          </p:cNvSpPr>
          <p:nvPr>
            <p:ph idx="1"/>
          </p:nvPr>
        </p:nvSpPr>
        <p:spPr/>
        <p:txBody>
          <a:bodyPr/>
          <a:lstStyle/>
          <a:p>
            <a:r>
              <a:rPr lang="en-US" dirty="0" smtClean="0"/>
              <a:t>Binary tree is a special type of tree in which every node has either no children, one children or at most two children's.</a:t>
            </a:r>
          </a:p>
          <a:p>
            <a:endParaRPr lang="en-US" dirty="0" smtClean="0"/>
          </a:p>
          <a:p>
            <a:endParaRPr lang="en-US" dirty="0"/>
          </a:p>
        </p:txBody>
      </p:sp>
      <p:pic>
        <p:nvPicPr>
          <p:cNvPr id="5" name="Picture 2"/>
          <p:cNvPicPr>
            <a:picLocks noChangeAspect="1" noChangeArrowheads="1"/>
          </p:cNvPicPr>
          <p:nvPr/>
        </p:nvPicPr>
        <p:blipFill>
          <a:blip r:embed="rId2"/>
          <a:srcRect/>
          <a:stretch>
            <a:fillRect/>
          </a:stretch>
        </p:blipFill>
        <p:spPr bwMode="auto">
          <a:xfrm>
            <a:off x="4343400" y="3581400"/>
            <a:ext cx="3305175" cy="2552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579438"/>
          </a:xfrm>
        </p:spPr>
        <p:txBody>
          <a:bodyPr>
            <a:normAutofit fontScale="90000"/>
          </a:bodyPr>
          <a:lstStyle/>
          <a:p>
            <a:r>
              <a:rPr lang="en-US" dirty="0" smtClean="0"/>
              <a:t>Binary Tree</a:t>
            </a:r>
            <a:endParaRPr lang="en-US" dirty="0"/>
          </a:p>
        </p:txBody>
      </p:sp>
      <p:sp>
        <p:nvSpPr>
          <p:cNvPr id="3" name="Content Placeholder 2"/>
          <p:cNvSpPr>
            <a:spLocks noGrp="1"/>
          </p:cNvSpPr>
          <p:nvPr>
            <p:ph idx="1"/>
          </p:nvPr>
        </p:nvSpPr>
        <p:spPr>
          <a:xfrm>
            <a:off x="533400" y="1143000"/>
            <a:ext cx="8229600" cy="4525963"/>
          </a:xfrm>
        </p:spPr>
        <p:txBody>
          <a:bodyPr/>
          <a:lstStyle/>
          <a:p>
            <a:r>
              <a:rPr lang="en-US" dirty="0" smtClean="0"/>
              <a:t>Binary tree is a data structure in which a node can have at most two children.</a:t>
            </a:r>
          </a:p>
          <a:p>
            <a:r>
              <a:rPr lang="en-US" dirty="0" smtClean="0"/>
              <a:t>Child of node in a binary tree on the left is called as “left child” and the node on the right is called as “right child”.</a:t>
            </a:r>
          </a:p>
          <a:p>
            <a:endParaRPr lang="en-US" dirty="0"/>
          </a:p>
        </p:txBody>
      </p:sp>
      <p:pic>
        <p:nvPicPr>
          <p:cNvPr id="5" name="Picture 2"/>
          <p:cNvPicPr>
            <a:picLocks noChangeAspect="1" noChangeArrowheads="1"/>
          </p:cNvPicPr>
          <p:nvPr/>
        </p:nvPicPr>
        <p:blipFill>
          <a:blip r:embed="rId2"/>
          <a:srcRect/>
          <a:stretch>
            <a:fillRect/>
          </a:stretch>
        </p:blipFill>
        <p:spPr bwMode="auto">
          <a:xfrm>
            <a:off x="4648200" y="3657600"/>
            <a:ext cx="4267200" cy="29718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752600"/>
          </a:xfrm>
        </p:spPr>
        <p:txBody>
          <a:bodyPr>
            <a:normAutofit fontScale="90000"/>
          </a:bodyPr>
          <a:lstStyle/>
          <a:p>
            <a:pPr algn="l"/>
            <a:r>
              <a:rPr lang="en-US" sz="2700" dirty="0" smtClean="0"/>
              <a:t/>
            </a:r>
            <a:br>
              <a:rPr lang="en-US" sz="2700" dirty="0" smtClean="0"/>
            </a:br>
            <a:r>
              <a:rPr lang="en-US" sz="2700" dirty="0" smtClean="0"/>
              <a:t/>
            </a:r>
            <a:br>
              <a:rPr lang="en-US" sz="2700" dirty="0" smtClean="0"/>
            </a:br>
            <a:r>
              <a:rPr lang="en-US" sz="3100" dirty="0" smtClean="0"/>
              <a:t>The above figure represents structure of a tree. Tree has 2 </a:t>
            </a:r>
            <a:r>
              <a:rPr lang="en-US" sz="3100" dirty="0" err="1" smtClean="0"/>
              <a:t>subtrees</a:t>
            </a:r>
            <a:r>
              <a:rPr lang="en-US" sz="3100" dirty="0" smtClean="0"/>
              <a:t>.</a:t>
            </a:r>
            <a:br>
              <a:rPr lang="en-US" sz="3100" dirty="0" smtClean="0"/>
            </a:br>
            <a:r>
              <a:rPr lang="en-US" sz="3100" dirty="0" smtClean="0"/>
              <a:t>A is a parent of B and C.</a:t>
            </a:r>
            <a:br>
              <a:rPr lang="en-US" sz="3100" dirty="0" smtClean="0"/>
            </a:br>
            <a:r>
              <a:rPr lang="en-US" sz="3100" dirty="0" smtClean="0"/>
              <a:t>B is called a child of A and also parent of D, E, F.</a:t>
            </a:r>
            <a:r>
              <a:rPr lang="en-US" dirty="0" smtClean="0"/>
              <a:t/>
            </a:r>
            <a:br>
              <a:rPr lang="en-US" dirty="0" smtClean="0"/>
            </a:b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838200" y="2362200"/>
            <a:ext cx="6934200" cy="419100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715962"/>
          </a:xfrm>
        </p:spPr>
        <p:txBody>
          <a:bodyPr>
            <a:normAutofit/>
          </a:bodyPr>
          <a:lstStyle/>
          <a:p>
            <a:r>
              <a:rPr lang="en-US" sz="3200" b="1" dirty="0" smtClean="0"/>
              <a:t>Operations on Binary tree</a:t>
            </a:r>
            <a:endParaRPr lang="en-US" sz="3200" b="1" dirty="0"/>
          </a:p>
        </p:txBody>
      </p:sp>
      <p:sp>
        <p:nvSpPr>
          <p:cNvPr id="3" name="Content Placeholder 2"/>
          <p:cNvSpPr>
            <a:spLocks noGrp="1"/>
          </p:cNvSpPr>
          <p:nvPr>
            <p:ph idx="1"/>
          </p:nvPr>
        </p:nvSpPr>
        <p:spPr>
          <a:xfrm>
            <a:off x="228600" y="1066800"/>
            <a:ext cx="8610600" cy="5181600"/>
          </a:xfrm>
        </p:spPr>
        <p:txBody>
          <a:bodyPr/>
          <a:lstStyle/>
          <a:p>
            <a:r>
              <a:rPr lang="en-US" b="1" dirty="0" smtClean="0"/>
              <a:t>1.Creation:-</a:t>
            </a:r>
            <a:r>
              <a:rPr lang="en-US" dirty="0" smtClean="0"/>
              <a:t>Creating an empty binary tree to which root points.</a:t>
            </a:r>
          </a:p>
          <a:p>
            <a:endParaRPr lang="en-US" dirty="0" smtClean="0"/>
          </a:p>
          <a:p>
            <a:r>
              <a:rPr lang="en-US" b="1" dirty="0" smtClean="0"/>
              <a:t>2.Traversal:-</a:t>
            </a:r>
            <a:r>
              <a:rPr lang="en-US" dirty="0" smtClean="0"/>
              <a:t>To visit all the nodes in a binary tree</a:t>
            </a:r>
          </a:p>
          <a:p>
            <a:endParaRPr lang="en-US" dirty="0" smtClean="0"/>
          </a:p>
          <a:p>
            <a:r>
              <a:rPr lang="en-US" b="1" dirty="0" smtClean="0"/>
              <a:t>3.Deletion:-</a:t>
            </a:r>
            <a:r>
              <a:rPr lang="en-US" dirty="0" smtClean="0"/>
              <a:t> To delete a node from a non empty binary tree.</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715962"/>
          </a:xfrm>
        </p:spPr>
        <p:txBody>
          <a:bodyPr>
            <a:normAutofit fontScale="90000"/>
          </a:bodyPr>
          <a:lstStyle/>
          <a:p>
            <a:r>
              <a:rPr lang="en-US" b="1" dirty="0" smtClean="0"/>
              <a:t>Operations on Binary tree</a:t>
            </a:r>
            <a:endParaRPr lang="en-US" dirty="0"/>
          </a:p>
        </p:txBody>
      </p:sp>
      <p:sp>
        <p:nvSpPr>
          <p:cNvPr id="3" name="Content Placeholder 2"/>
          <p:cNvSpPr>
            <a:spLocks noGrp="1"/>
          </p:cNvSpPr>
          <p:nvPr>
            <p:ph idx="1"/>
          </p:nvPr>
        </p:nvSpPr>
        <p:spPr>
          <a:xfrm>
            <a:off x="0" y="838200"/>
            <a:ext cx="9144000" cy="5181600"/>
          </a:xfrm>
        </p:spPr>
        <p:txBody>
          <a:bodyPr/>
          <a:lstStyle/>
          <a:p>
            <a:r>
              <a:rPr lang="en-US" b="1" dirty="0" smtClean="0"/>
              <a:t>4.insertion:- </a:t>
            </a:r>
            <a:r>
              <a:rPr lang="en-US" dirty="0" smtClean="0"/>
              <a:t>To insert a node into an existing binary tree.</a:t>
            </a:r>
          </a:p>
          <a:p>
            <a:endParaRPr lang="en-US" dirty="0" smtClean="0"/>
          </a:p>
          <a:p>
            <a:r>
              <a:rPr lang="en-US" b="1" dirty="0" smtClean="0"/>
              <a:t>5.Merge:-</a:t>
            </a:r>
            <a:r>
              <a:rPr lang="en-US" dirty="0" smtClean="0"/>
              <a:t>To merge two binary trees.</a:t>
            </a:r>
          </a:p>
          <a:p>
            <a:endParaRPr lang="en-US" dirty="0" smtClean="0"/>
          </a:p>
          <a:p>
            <a:r>
              <a:rPr lang="en-US" b="1" dirty="0" smtClean="0"/>
              <a:t>6.Copy:- </a:t>
            </a:r>
            <a:r>
              <a:rPr lang="en-US" dirty="0" smtClean="0"/>
              <a:t>Copy a binary tree.</a:t>
            </a:r>
          </a:p>
          <a:p>
            <a:pPr>
              <a:buNone/>
            </a:pPr>
            <a:endParaRPr lang="en-US" dirty="0" smtClean="0"/>
          </a:p>
          <a:p>
            <a:r>
              <a:rPr lang="en-US" b="1" dirty="0" smtClean="0"/>
              <a:t>7.Compare:- </a:t>
            </a:r>
            <a:r>
              <a:rPr lang="en-US" dirty="0" smtClean="0"/>
              <a:t>Compare two binary trees.</a:t>
            </a:r>
          </a:p>
          <a:p>
            <a:endParaRPr lang="en-US" dirty="0" smtClean="0"/>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a:bodyPr>
          <a:lstStyle/>
          <a:p>
            <a:r>
              <a:rPr lang="en-US" sz="3200" dirty="0" smtClean="0"/>
              <a:t>Algorithm to create a binary tree</a:t>
            </a:r>
            <a:endParaRPr lang="en-US" sz="3200" dirty="0"/>
          </a:p>
        </p:txBody>
      </p:sp>
      <p:sp>
        <p:nvSpPr>
          <p:cNvPr id="3" name="Content Placeholder 2"/>
          <p:cNvSpPr>
            <a:spLocks noGrp="1"/>
          </p:cNvSpPr>
          <p:nvPr>
            <p:ph idx="1"/>
          </p:nvPr>
        </p:nvSpPr>
        <p:spPr>
          <a:xfrm>
            <a:off x="457200" y="838200"/>
            <a:ext cx="8229600" cy="5287963"/>
          </a:xfrm>
        </p:spPr>
        <p:txBody>
          <a:bodyPr/>
          <a:lstStyle/>
          <a:p>
            <a:r>
              <a:rPr lang="en-US" dirty="0" smtClean="0"/>
              <a:t>Step1: If value of new element is less than current element then go to step2 or else step3</a:t>
            </a:r>
          </a:p>
          <a:p>
            <a:pPr>
              <a:buNone/>
            </a:pPr>
            <a:endParaRPr lang="en-US" dirty="0" smtClean="0"/>
          </a:p>
          <a:p>
            <a:r>
              <a:rPr lang="en-US" dirty="0" smtClean="0"/>
              <a:t>Step2:- If the current element does not have a left </a:t>
            </a:r>
            <a:r>
              <a:rPr lang="en-US" dirty="0" err="1" smtClean="0"/>
              <a:t>subtree</a:t>
            </a:r>
            <a:r>
              <a:rPr lang="en-US" dirty="0" smtClean="0"/>
              <a:t> then make our new element the left child of the current </a:t>
            </a:r>
            <a:r>
              <a:rPr lang="en-US" dirty="0" err="1" smtClean="0"/>
              <a:t>eleement</a:t>
            </a:r>
            <a:r>
              <a:rPr lang="en-US" dirty="0" smtClean="0"/>
              <a:t> else make the existing left child as our current element and </a:t>
            </a:r>
            <a:r>
              <a:rPr lang="en-US" dirty="0" err="1" smtClean="0"/>
              <a:t>goto</a:t>
            </a:r>
            <a:r>
              <a:rPr lang="en-US" dirty="0" smtClean="0"/>
              <a:t> step1</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655638"/>
          </a:xfrm>
        </p:spPr>
        <p:txBody>
          <a:bodyPr>
            <a:normAutofit/>
          </a:bodyPr>
          <a:lstStyle/>
          <a:p>
            <a:r>
              <a:rPr lang="en-US" sz="3600" dirty="0" smtClean="0"/>
              <a:t>Algorithm to create a binary tree</a:t>
            </a:r>
            <a:endParaRPr lang="en-US" sz="3600" dirty="0"/>
          </a:p>
        </p:txBody>
      </p:sp>
      <p:sp>
        <p:nvSpPr>
          <p:cNvPr id="3" name="Content Placeholder 2"/>
          <p:cNvSpPr>
            <a:spLocks noGrp="1"/>
          </p:cNvSpPr>
          <p:nvPr>
            <p:ph idx="1"/>
          </p:nvPr>
        </p:nvSpPr>
        <p:spPr>
          <a:xfrm>
            <a:off x="457200" y="1143000"/>
            <a:ext cx="8229600" cy="4983163"/>
          </a:xfrm>
        </p:spPr>
        <p:txBody>
          <a:bodyPr/>
          <a:lstStyle/>
          <a:p>
            <a:r>
              <a:rPr lang="en-US" dirty="0" smtClean="0"/>
              <a:t>Step3:- if the current element does not have a right sub tree then make our new element the right child of the current element, else make the existing right child as our current element and go to step1</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563562"/>
          </a:xfrm>
        </p:spPr>
        <p:txBody>
          <a:bodyPr>
            <a:noAutofit/>
          </a:bodyPr>
          <a:lstStyle/>
          <a:p>
            <a:r>
              <a:rPr lang="en-US" sz="3200" b="1" dirty="0" smtClean="0"/>
              <a:t>Binary Tree Traversal</a:t>
            </a:r>
            <a:endParaRPr lang="en-US" sz="3200" b="1" dirty="0"/>
          </a:p>
        </p:txBody>
      </p:sp>
      <p:sp>
        <p:nvSpPr>
          <p:cNvPr id="3" name="Content Placeholder 2"/>
          <p:cNvSpPr>
            <a:spLocks noGrp="1"/>
          </p:cNvSpPr>
          <p:nvPr>
            <p:ph idx="1"/>
          </p:nvPr>
        </p:nvSpPr>
        <p:spPr>
          <a:xfrm>
            <a:off x="228600" y="914400"/>
            <a:ext cx="8534400" cy="5943600"/>
          </a:xfrm>
        </p:spPr>
        <p:txBody>
          <a:bodyPr/>
          <a:lstStyle/>
          <a:p>
            <a:endParaRPr lang="en-US" dirty="0" smtClean="0"/>
          </a:p>
          <a:p>
            <a:r>
              <a:rPr lang="en-US" dirty="0" smtClean="0"/>
              <a:t>Traversing a binary tree is the process of visiting each node in the tree exactly once.</a:t>
            </a:r>
          </a:p>
          <a:p>
            <a:endParaRPr lang="en-US" dirty="0" smtClean="0"/>
          </a:p>
          <a:p>
            <a:r>
              <a:rPr lang="en-US" b="1" dirty="0" smtClean="0"/>
              <a:t>Types of Binary Tree Traversal:-</a:t>
            </a:r>
          </a:p>
          <a:p>
            <a:r>
              <a:rPr lang="en-US" b="1" dirty="0" smtClean="0"/>
              <a:t>1.Preorder traversal(root left right)</a:t>
            </a:r>
          </a:p>
          <a:p>
            <a:r>
              <a:rPr lang="en-US" b="1" dirty="0" smtClean="0"/>
              <a:t>2.Inorder traversal (left root right)</a:t>
            </a:r>
          </a:p>
          <a:p>
            <a:r>
              <a:rPr lang="en-US" b="1" dirty="0" smtClean="0"/>
              <a:t>3.Postorder traversal (left right root)</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39762"/>
          </a:xfrm>
        </p:spPr>
        <p:txBody>
          <a:bodyPr>
            <a:normAutofit fontScale="90000"/>
          </a:bodyPr>
          <a:lstStyle/>
          <a:p>
            <a:r>
              <a:rPr lang="en-US" b="1" dirty="0" smtClean="0"/>
              <a:t/>
            </a:r>
            <a:br>
              <a:rPr lang="en-US" b="1" dirty="0" smtClean="0"/>
            </a:br>
            <a:r>
              <a:rPr lang="en-US" sz="3600" b="1" dirty="0" smtClean="0"/>
              <a:t>1.Preorder traversal(root-left-right)</a:t>
            </a:r>
            <a:br>
              <a:rPr lang="en-US" sz="3600" b="1" dirty="0" smtClean="0"/>
            </a:br>
            <a:endParaRPr lang="en-US" dirty="0"/>
          </a:p>
        </p:txBody>
      </p:sp>
      <p:sp>
        <p:nvSpPr>
          <p:cNvPr id="3" name="Content Placeholder 2"/>
          <p:cNvSpPr>
            <a:spLocks noGrp="1"/>
          </p:cNvSpPr>
          <p:nvPr>
            <p:ph idx="1"/>
          </p:nvPr>
        </p:nvSpPr>
        <p:spPr>
          <a:xfrm>
            <a:off x="0" y="609600"/>
            <a:ext cx="9144000" cy="6248400"/>
          </a:xfrm>
        </p:spPr>
        <p:txBody>
          <a:bodyPr/>
          <a:lstStyle/>
          <a:p>
            <a:endParaRPr lang="en-US" dirty="0" smtClean="0"/>
          </a:p>
          <a:p>
            <a:r>
              <a:rPr lang="en-US" dirty="0" smtClean="0"/>
              <a:t>In preorder traversal following steps are followed:-</a:t>
            </a:r>
          </a:p>
          <a:p>
            <a:endParaRPr lang="en-US" dirty="0" smtClean="0"/>
          </a:p>
          <a:p>
            <a:r>
              <a:rPr lang="en-US" dirty="0" smtClean="0"/>
              <a:t>1.Visiting the root node</a:t>
            </a:r>
          </a:p>
          <a:p>
            <a:r>
              <a:rPr lang="en-US" dirty="0" smtClean="0"/>
              <a:t>2.Traversing the left sub tree</a:t>
            </a:r>
          </a:p>
          <a:p>
            <a:r>
              <a:rPr lang="en-US" dirty="0" smtClean="0"/>
              <a:t>3.Traversing the right sub tree</a:t>
            </a:r>
          </a:p>
          <a:p>
            <a:pPr>
              <a:buNone/>
            </a:pP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639762"/>
          </a:xfrm>
        </p:spPr>
        <p:txBody>
          <a:bodyPr>
            <a:normAutofit fontScale="90000"/>
          </a:bodyPr>
          <a:lstStyle/>
          <a:p>
            <a:r>
              <a:rPr lang="en-US" b="1" dirty="0" smtClean="0"/>
              <a:t/>
            </a:r>
            <a:br>
              <a:rPr lang="en-US" b="1" dirty="0" smtClean="0"/>
            </a:br>
            <a:r>
              <a:rPr lang="en-US" b="1" dirty="0" smtClean="0"/>
              <a:t>1.Preorder traversal(root-left-right)</a:t>
            </a:r>
            <a:br>
              <a:rPr lang="en-US" b="1" dirty="0" smtClean="0"/>
            </a:b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685800" y="1066800"/>
            <a:ext cx="7391400" cy="55626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sz="2800" b="1" dirty="0" smtClean="0"/>
              <a:t>1.Preorder traversal(root-left-right)</a:t>
            </a:r>
            <a:endParaRPr lang="en-US" sz="2800" dirty="0"/>
          </a:p>
        </p:txBody>
      </p:sp>
      <p:pic>
        <p:nvPicPr>
          <p:cNvPr id="4098" name="Picture 2"/>
          <p:cNvPicPr>
            <a:picLocks noGrp="1" noChangeAspect="1" noChangeArrowheads="1"/>
          </p:cNvPicPr>
          <p:nvPr>
            <p:ph idx="1"/>
          </p:nvPr>
        </p:nvPicPr>
        <p:blipFill>
          <a:blip r:embed="rId2"/>
          <a:srcRect/>
          <a:stretch>
            <a:fillRect/>
          </a:stretch>
        </p:blipFill>
        <p:spPr bwMode="auto">
          <a:xfrm>
            <a:off x="304800" y="685801"/>
            <a:ext cx="8001000" cy="5334794"/>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27038"/>
          </a:xfrm>
        </p:spPr>
        <p:txBody>
          <a:bodyPr>
            <a:normAutofit fontScale="90000"/>
          </a:bodyPr>
          <a:lstStyle/>
          <a:p>
            <a:r>
              <a:rPr lang="en-US" b="1" dirty="0" smtClean="0"/>
              <a:t>1.Preorder traversal(root-left-right)</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066800" y="1600200"/>
            <a:ext cx="6934200" cy="4724399"/>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3200" dirty="0" smtClean="0"/>
              <a:t>Algorithm to create a preorder traversal</a:t>
            </a:r>
            <a:endParaRPr lang="en-US" sz="3200" dirty="0"/>
          </a:p>
        </p:txBody>
      </p:sp>
      <p:sp>
        <p:nvSpPr>
          <p:cNvPr id="3" name="Content Placeholder 2"/>
          <p:cNvSpPr>
            <a:spLocks noGrp="1"/>
          </p:cNvSpPr>
          <p:nvPr>
            <p:ph idx="1"/>
          </p:nvPr>
        </p:nvSpPr>
        <p:spPr>
          <a:xfrm>
            <a:off x="457200" y="990600"/>
            <a:ext cx="8229600" cy="5135563"/>
          </a:xfrm>
        </p:spPr>
        <p:txBody>
          <a:bodyPr/>
          <a:lstStyle/>
          <a:p>
            <a:pPr>
              <a:buNone/>
            </a:pPr>
            <a:r>
              <a:rPr lang="en-US" dirty="0" smtClean="0"/>
              <a:t>Step1: Repeat steps 2 to 4 while tree!=NULL</a:t>
            </a:r>
          </a:p>
          <a:p>
            <a:pPr>
              <a:buNone/>
            </a:pPr>
            <a:r>
              <a:rPr lang="en-US" dirty="0" smtClean="0"/>
              <a:t>Step2: write (tree-&gt;data)</a:t>
            </a:r>
          </a:p>
          <a:p>
            <a:pPr>
              <a:buNone/>
            </a:pPr>
            <a:r>
              <a:rPr lang="en-US" dirty="0" smtClean="0"/>
              <a:t>Step3:preorder(tree-&gt;left )</a:t>
            </a:r>
          </a:p>
          <a:p>
            <a:pPr>
              <a:buNone/>
            </a:pPr>
            <a:r>
              <a:rPr lang="en-US" dirty="0" smtClean="0"/>
              <a:t>Step4:preorder(tree-&gt;right)</a:t>
            </a:r>
          </a:p>
          <a:p>
            <a:pPr>
              <a:buNone/>
            </a:pPr>
            <a:r>
              <a:rPr lang="en-US" dirty="0" smtClean="0"/>
              <a:t>End of while</a:t>
            </a:r>
          </a:p>
          <a:p>
            <a:pPr>
              <a:buNone/>
            </a:pPr>
            <a:r>
              <a:rPr lang="en-US" dirty="0" smtClean="0"/>
              <a:t>Step 5:end</a:t>
            </a:r>
          </a:p>
          <a:p>
            <a:pPr>
              <a:buNone/>
            </a:pPr>
            <a:endParaRPr lang="en-US" dirty="0" smtClean="0"/>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381000" y="304800"/>
            <a:ext cx="8763000" cy="5682456"/>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2.Inorder traversal(left-root-right)</a:t>
            </a:r>
            <a:endParaRPr lang="en-US" dirty="0"/>
          </a:p>
        </p:txBody>
      </p:sp>
      <p:sp>
        <p:nvSpPr>
          <p:cNvPr id="3" name="Content Placeholder 2"/>
          <p:cNvSpPr>
            <a:spLocks noGrp="1"/>
          </p:cNvSpPr>
          <p:nvPr>
            <p:ph idx="1"/>
          </p:nvPr>
        </p:nvSpPr>
        <p:spPr>
          <a:xfrm>
            <a:off x="0" y="1219200"/>
            <a:ext cx="9144000" cy="5638800"/>
          </a:xfrm>
        </p:spPr>
        <p:txBody>
          <a:bodyPr/>
          <a:lstStyle/>
          <a:p>
            <a:r>
              <a:rPr lang="en-US" dirty="0" smtClean="0"/>
              <a:t>In </a:t>
            </a:r>
            <a:r>
              <a:rPr lang="en-US" dirty="0" err="1" smtClean="0"/>
              <a:t>Inorder</a:t>
            </a:r>
            <a:r>
              <a:rPr lang="en-US" dirty="0" smtClean="0"/>
              <a:t> traversal following steps are followed:-</a:t>
            </a:r>
          </a:p>
          <a:p>
            <a:endParaRPr lang="en-US" dirty="0" smtClean="0"/>
          </a:p>
          <a:p>
            <a:r>
              <a:rPr lang="en-US" dirty="0" smtClean="0"/>
              <a:t>1.Traversing the left </a:t>
            </a:r>
            <a:r>
              <a:rPr lang="en-US" dirty="0" err="1" smtClean="0"/>
              <a:t>subtree</a:t>
            </a:r>
            <a:endParaRPr lang="en-US" dirty="0" smtClean="0"/>
          </a:p>
          <a:p>
            <a:r>
              <a:rPr lang="en-US" dirty="0" smtClean="0"/>
              <a:t>2.visiting the root node</a:t>
            </a:r>
          </a:p>
          <a:p>
            <a:r>
              <a:rPr lang="en-US" dirty="0" smtClean="0"/>
              <a:t>3.Traversing the right </a:t>
            </a:r>
            <a:r>
              <a:rPr lang="en-US" dirty="0" err="1" smtClean="0"/>
              <a:t>subtree</a:t>
            </a:r>
            <a:endParaRPr lang="en-US" dirty="0" smtClean="0"/>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579438"/>
          </a:xfrm>
        </p:spPr>
        <p:txBody>
          <a:bodyPr>
            <a:normAutofit fontScale="90000"/>
          </a:bodyPr>
          <a:lstStyle/>
          <a:p>
            <a:r>
              <a:rPr lang="en-US" b="1" dirty="0" err="1" smtClean="0"/>
              <a:t>Inorder</a:t>
            </a:r>
            <a:r>
              <a:rPr lang="en-US" b="1" dirty="0" smtClean="0"/>
              <a:t> (left-root-right)</a:t>
            </a:r>
            <a:endParaRPr lang="en-US" dirty="0"/>
          </a:p>
        </p:txBody>
      </p:sp>
      <p:pic>
        <p:nvPicPr>
          <p:cNvPr id="3" name="Content Placeholder 2"/>
          <p:cNvPicPr>
            <a:picLocks noGrp="1" noChangeAspect="1" noChangeArrowheads="1"/>
          </p:cNvPicPr>
          <p:nvPr>
            <p:ph idx="1"/>
          </p:nvPr>
        </p:nvPicPr>
        <p:blipFill>
          <a:blip r:embed="rId2"/>
          <a:srcRect/>
          <a:stretch>
            <a:fillRect/>
          </a:stretch>
        </p:blipFill>
        <p:spPr bwMode="auto">
          <a:xfrm>
            <a:off x="304800" y="838200"/>
            <a:ext cx="8305800" cy="5715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457200"/>
          </a:xfrm>
        </p:spPr>
        <p:txBody>
          <a:bodyPr>
            <a:normAutofit fontScale="90000"/>
          </a:bodyPr>
          <a:lstStyle/>
          <a:p>
            <a:r>
              <a:rPr lang="en-US" b="1" dirty="0" err="1" smtClean="0"/>
              <a:t>Inorder</a:t>
            </a:r>
            <a:r>
              <a:rPr lang="en-US" b="1" dirty="0" smtClean="0"/>
              <a:t> (left-root-right)</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533400" y="1371600"/>
            <a:ext cx="8305799" cy="53340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
            </a:r>
            <a:br>
              <a:rPr lang="en-US" dirty="0" smtClean="0"/>
            </a:br>
            <a:r>
              <a:rPr lang="en-US" sz="3600" dirty="0" smtClean="0"/>
              <a:t>Algorithm to create a </a:t>
            </a:r>
            <a:r>
              <a:rPr lang="en-US" sz="3600" dirty="0" err="1" smtClean="0"/>
              <a:t>Inorder</a:t>
            </a:r>
            <a:r>
              <a:rPr lang="en-US" sz="3600" dirty="0" smtClean="0"/>
              <a:t> traversal</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a:buNone/>
            </a:pPr>
            <a:r>
              <a:rPr lang="en-US" dirty="0" smtClean="0"/>
              <a:t>Step1: Repeat steps 2 to 4 while tree!=NULL</a:t>
            </a:r>
          </a:p>
          <a:p>
            <a:pPr>
              <a:buNone/>
            </a:pPr>
            <a:r>
              <a:rPr lang="en-US" dirty="0" smtClean="0"/>
              <a:t>Step2:inorder(tree-&gt;left )</a:t>
            </a:r>
          </a:p>
          <a:p>
            <a:pPr>
              <a:buNone/>
            </a:pPr>
            <a:r>
              <a:rPr lang="en-US" dirty="0" smtClean="0"/>
              <a:t>Step3: write (tree-&gt;data)</a:t>
            </a:r>
          </a:p>
          <a:p>
            <a:pPr>
              <a:buNone/>
            </a:pPr>
            <a:r>
              <a:rPr lang="en-US" dirty="0" smtClean="0"/>
              <a:t>Step4:inorder(tree-&gt;right)</a:t>
            </a:r>
          </a:p>
          <a:p>
            <a:pPr>
              <a:buNone/>
            </a:pPr>
            <a:r>
              <a:rPr lang="en-US" dirty="0" smtClean="0"/>
              <a:t>End of while</a:t>
            </a:r>
          </a:p>
          <a:p>
            <a:pPr>
              <a:buNone/>
            </a:pPr>
            <a:r>
              <a:rPr lang="en-US" dirty="0" smtClean="0"/>
              <a:t>Step 5:end</a:t>
            </a:r>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3.Postorder traversal(left-right-root)</a:t>
            </a:r>
            <a:endParaRPr lang="en-US" dirty="0"/>
          </a:p>
        </p:txBody>
      </p:sp>
      <p:sp>
        <p:nvSpPr>
          <p:cNvPr id="3" name="Content Placeholder 2"/>
          <p:cNvSpPr>
            <a:spLocks noGrp="1"/>
          </p:cNvSpPr>
          <p:nvPr>
            <p:ph idx="1"/>
          </p:nvPr>
        </p:nvSpPr>
        <p:spPr>
          <a:xfrm>
            <a:off x="381000" y="990600"/>
            <a:ext cx="8305800" cy="5867400"/>
          </a:xfrm>
        </p:spPr>
        <p:txBody>
          <a:bodyPr/>
          <a:lstStyle/>
          <a:p>
            <a:r>
              <a:rPr lang="en-US" dirty="0" smtClean="0"/>
              <a:t>In </a:t>
            </a:r>
            <a:r>
              <a:rPr lang="en-US" dirty="0" err="1" smtClean="0"/>
              <a:t>Postorder</a:t>
            </a:r>
            <a:r>
              <a:rPr lang="en-US" dirty="0" smtClean="0"/>
              <a:t> traversal following steps are followed:-</a:t>
            </a:r>
          </a:p>
          <a:p>
            <a:endParaRPr lang="en-US" dirty="0" smtClean="0"/>
          </a:p>
          <a:p>
            <a:r>
              <a:rPr lang="en-US" dirty="0" smtClean="0"/>
              <a:t>1.Traversing the left sub tree</a:t>
            </a:r>
          </a:p>
          <a:p>
            <a:r>
              <a:rPr lang="en-US" dirty="0" smtClean="0"/>
              <a:t>2.Traversing the right </a:t>
            </a:r>
            <a:r>
              <a:rPr lang="en-US" dirty="0" err="1" smtClean="0"/>
              <a:t>subtree</a:t>
            </a:r>
            <a:endParaRPr lang="en-US" dirty="0" smtClean="0"/>
          </a:p>
          <a:p>
            <a:r>
              <a:rPr lang="en-US" dirty="0" smtClean="0"/>
              <a:t>3.Visiting the root node</a:t>
            </a:r>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8229600" cy="457200"/>
          </a:xfrm>
        </p:spPr>
        <p:txBody>
          <a:bodyPr>
            <a:normAutofit/>
          </a:bodyPr>
          <a:lstStyle/>
          <a:p>
            <a:r>
              <a:rPr lang="en-US" sz="2400" b="1" dirty="0" smtClean="0"/>
              <a:t>3.Postorder traversal(left-right-root)</a:t>
            </a:r>
            <a:endParaRPr lang="en-US" sz="2400" dirty="0"/>
          </a:p>
        </p:txBody>
      </p:sp>
      <p:pic>
        <p:nvPicPr>
          <p:cNvPr id="1026" name="Picture 2"/>
          <p:cNvPicPr>
            <a:picLocks noGrp="1" noChangeAspect="1" noChangeArrowheads="1"/>
          </p:cNvPicPr>
          <p:nvPr>
            <p:ph idx="1"/>
          </p:nvPr>
        </p:nvPicPr>
        <p:blipFill>
          <a:blip r:embed="rId2"/>
          <a:srcRect/>
          <a:stretch>
            <a:fillRect/>
          </a:stretch>
        </p:blipFill>
        <p:spPr bwMode="auto">
          <a:xfrm>
            <a:off x="152400" y="533400"/>
            <a:ext cx="8991600" cy="6590923"/>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dirty="0" smtClean="0"/>
              <a:t/>
            </a:r>
            <a:br>
              <a:rPr lang="en-US" sz="3600" dirty="0" smtClean="0"/>
            </a:br>
            <a:r>
              <a:rPr lang="en-US" sz="3600" dirty="0" smtClean="0"/>
              <a:t>Algorithm to create a Post order traversal</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a:buNone/>
            </a:pPr>
            <a:r>
              <a:rPr lang="en-US" dirty="0" smtClean="0"/>
              <a:t>Step1: Repeat steps 2 to 4 while tree!=NULL</a:t>
            </a:r>
          </a:p>
          <a:p>
            <a:pPr>
              <a:buNone/>
            </a:pPr>
            <a:r>
              <a:rPr lang="en-US" dirty="0" smtClean="0"/>
              <a:t>Step2:postorder(tree-&gt;left )</a:t>
            </a:r>
          </a:p>
          <a:p>
            <a:pPr>
              <a:buNone/>
            </a:pPr>
            <a:r>
              <a:rPr lang="en-US" dirty="0" smtClean="0"/>
              <a:t>Step3: </a:t>
            </a:r>
            <a:r>
              <a:rPr lang="en-US" dirty="0" err="1" smtClean="0"/>
              <a:t>postorder</a:t>
            </a:r>
            <a:r>
              <a:rPr lang="en-US" dirty="0" smtClean="0"/>
              <a:t> (tree-&gt;right)</a:t>
            </a:r>
          </a:p>
          <a:p>
            <a:pPr>
              <a:buNone/>
            </a:pPr>
            <a:r>
              <a:rPr lang="en-US" dirty="0" smtClean="0"/>
              <a:t>Step4:write(tree-&gt;data)</a:t>
            </a:r>
          </a:p>
          <a:p>
            <a:pPr>
              <a:buNone/>
            </a:pPr>
            <a:r>
              <a:rPr lang="en-US" dirty="0" smtClean="0"/>
              <a:t>End of while</a:t>
            </a:r>
          </a:p>
          <a:p>
            <a:pPr>
              <a:buNone/>
            </a:pPr>
            <a:r>
              <a:rPr lang="en-US" dirty="0" smtClean="0"/>
              <a:t>Step 5:end</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563562"/>
          </a:xfrm>
        </p:spPr>
        <p:txBody>
          <a:bodyPr>
            <a:normAutofit fontScale="90000"/>
          </a:bodyPr>
          <a:lstStyle/>
          <a:p>
            <a:r>
              <a:rPr lang="en-US" b="1" dirty="0" smtClean="0"/>
              <a:t>Binary Search Tree(BST)</a:t>
            </a:r>
            <a:endParaRPr lang="en-US" b="1" dirty="0"/>
          </a:p>
        </p:txBody>
      </p:sp>
      <p:sp>
        <p:nvSpPr>
          <p:cNvPr id="3" name="Content Placeholder 2"/>
          <p:cNvSpPr>
            <a:spLocks noGrp="1"/>
          </p:cNvSpPr>
          <p:nvPr>
            <p:ph idx="1"/>
          </p:nvPr>
        </p:nvSpPr>
        <p:spPr>
          <a:xfrm>
            <a:off x="0" y="914400"/>
            <a:ext cx="9144000" cy="5943600"/>
          </a:xfrm>
        </p:spPr>
        <p:txBody>
          <a:bodyPr/>
          <a:lstStyle/>
          <a:p>
            <a:endParaRPr lang="en-US" dirty="0" smtClean="0"/>
          </a:p>
          <a:p>
            <a:r>
              <a:rPr lang="en-US" sz="2800" dirty="0" smtClean="0"/>
              <a:t>A binary tree is said to be binary search tree when all nodes less than the root node are placed at the left of root node and all nodes greater than the root node are placed at the right of root node.</a:t>
            </a:r>
            <a:endParaRPr lang="en-US" sz="2800" dirty="0"/>
          </a:p>
        </p:txBody>
      </p:sp>
      <p:sp>
        <p:nvSpPr>
          <p:cNvPr id="4" name="Oval 3"/>
          <p:cNvSpPr/>
          <p:nvPr/>
        </p:nvSpPr>
        <p:spPr>
          <a:xfrm>
            <a:off x="3886200" y="33528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38</a:t>
            </a:r>
            <a:endParaRPr lang="en-US" dirty="0"/>
          </a:p>
        </p:txBody>
      </p:sp>
      <p:sp>
        <p:nvSpPr>
          <p:cNvPr id="5" name="Oval 4"/>
          <p:cNvSpPr/>
          <p:nvPr/>
        </p:nvSpPr>
        <p:spPr>
          <a:xfrm>
            <a:off x="2971800" y="4343400"/>
            <a:ext cx="609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r>
              <a:rPr lang="en-US" sz="2000" dirty="0" smtClean="0"/>
              <a:t>4</a:t>
            </a:r>
            <a:endParaRPr lang="en-US" dirty="0"/>
          </a:p>
        </p:txBody>
      </p:sp>
      <p:sp>
        <p:nvSpPr>
          <p:cNvPr id="6" name="Oval 5"/>
          <p:cNvSpPr/>
          <p:nvPr/>
        </p:nvSpPr>
        <p:spPr>
          <a:xfrm>
            <a:off x="5029200" y="4267200"/>
            <a:ext cx="6858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56</a:t>
            </a:r>
            <a:endParaRPr lang="en-US" dirty="0"/>
          </a:p>
        </p:txBody>
      </p:sp>
      <p:sp>
        <p:nvSpPr>
          <p:cNvPr id="7" name="Oval 6"/>
          <p:cNvSpPr/>
          <p:nvPr/>
        </p:nvSpPr>
        <p:spPr>
          <a:xfrm>
            <a:off x="2362200" y="5181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8" name="Oval 7"/>
          <p:cNvSpPr/>
          <p:nvPr/>
        </p:nvSpPr>
        <p:spPr>
          <a:xfrm>
            <a:off x="3581400" y="5181600"/>
            <a:ext cx="609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23</a:t>
            </a:r>
            <a:endParaRPr lang="en-US" dirty="0"/>
          </a:p>
        </p:txBody>
      </p:sp>
      <p:sp>
        <p:nvSpPr>
          <p:cNvPr id="9" name="Oval 8"/>
          <p:cNvSpPr/>
          <p:nvPr/>
        </p:nvSpPr>
        <p:spPr>
          <a:xfrm>
            <a:off x="4495800" y="5181600"/>
            <a:ext cx="6858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45</a:t>
            </a:r>
            <a:endParaRPr lang="en-US" dirty="0"/>
          </a:p>
        </p:txBody>
      </p:sp>
      <p:sp>
        <p:nvSpPr>
          <p:cNvPr id="10" name="Oval 9"/>
          <p:cNvSpPr/>
          <p:nvPr/>
        </p:nvSpPr>
        <p:spPr>
          <a:xfrm>
            <a:off x="5867400" y="5105400"/>
            <a:ext cx="6858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82</a:t>
            </a:r>
            <a:endParaRPr lang="en-US" dirty="0"/>
          </a:p>
        </p:txBody>
      </p:sp>
      <p:sp>
        <p:nvSpPr>
          <p:cNvPr id="11" name="Oval 10"/>
          <p:cNvSpPr/>
          <p:nvPr/>
        </p:nvSpPr>
        <p:spPr>
          <a:xfrm>
            <a:off x="5410200" y="6248400"/>
            <a:ext cx="7620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70</a:t>
            </a:r>
            <a:endParaRPr lang="en-US" dirty="0"/>
          </a:p>
        </p:txBody>
      </p:sp>
      <p:sp>
        <p:nvSpPr>
          <p:cNvPr id="12" name="Oval 11"/>
          <p:cNvSpPr/>
          <p:nvPr/>
        </p:nvSpPr>
        <p:spPr>
          <a:xfrm>
            <a:off x="3124200" y="6096000"/>
            <a:ext cx="609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18</a:t>
            </a:r>
            <a:endParaRPr lang="en-US" dirty="0"/>
          </a:p>
        </p:txBody>
      </p:sp>
      <p:cxnSp>
        <p:nvCxnSpPr>
          <p:cNvPr id="14" name="Straight Connector 13"/>
          <p:cNvCxnSpPr>
            <a:stCxn id="4" idx="3"/>
            <a:endCxn id="5" idx="7"/>
          </p:cNvCxnSpPr>
          <p:nvPr/>
        </p:nvCxnSpPr>
        <p:spPr>
          <a:xfrm rot="5400000">
            <a:off x="3508865" y="3921428"/>
            <a:ext cx="472188" cy="505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5"/>
          </p:cNvCxnSpPr>
          <p:nvPr/>
        </p:nvCxnSpPr>
        <p:spPr>
          <a:xfrm rot="16200000" flipH="1">
            <a:off x="4656488" y="3818287"/>
            <a:ext cx="481433" cy="721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3"/>
            <a:endCxn id="7" idx="7"/>
          </p:cNvCxnSpPr>
          <p:nvPr/>
        </p:nvCxnSpPr>
        <p:spPr>
          <a:xfrm rot="5400000">
            <a:off x="2649305" y="4836786"/>
            <a:ext cx="514910" cy="308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5"/>
          </p:cNvCxnSpPr>
          <p:nvPr/>
        </p:nvCxnSpPr>
        <p:spPr>
          <a:xfrm rot="16200000" flipH="1">
            <a:off x="3427086" y="4798685"/>
            <a:ext cx="600355" cy="470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4"/>
          </p:cNvCxnSpPr>
          <p:nvPr/>
        </p:nvCxnSpPr>
        <p:spPr>
          <a:xfrm rot="5400000">
            <a:off x="4862374" y="4738828"/>
            <a:ext cx="524155" cy="495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5554709" y="4656091"/>
            <a:ext cx="459115" cy="595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8" idx="4"/>
            <a:endCxn id="12" idx="0"/>
          </p:cNvCxnSpPr>
          <p:nvPr/>
        </p:nvCxnSpPr>
        <p:spPr>
          <a:xfrm rot="5400000">
            <a:off x="3429000" y="5638800"/>
            <a:ext cx="4572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0" idx="4"/>
            <a:endCxn id="11" idx="0"/>
          </p:cNvCxnSpPr>
          <p:nvPr/>
        </p:nvCxnSpPr>
        <p:spPr>
          <a:xfrm rot="5400000">
            <a:off x="5695950" y="5734050"/>
            <a:ext cx="609600" cy="4191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228600"/>
            <a:ext cx="9144000" cy="5444331"/>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457200" y="152400"/>
            <a:ext cx="8382000" cy="64008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0" y="457200"/>
            <a:ext cx="9144000" cy="571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63562"/>
          </a:xfrm>
        </p:spPr>
        <p:txBody>
          <a:bodyPr>
            <a:noAutofit/>
          </a:bodyPr>
          <a:lstStyle/>
          <a:p>
            <a:r>
              <a:rPr lang="en-US" sz="3200" b="1" dirty="0" smtClean="0"/>
              <a:t>Expression Tree</a:t>
            </a:r>
            <a:endParaRPr lang="en-US" sz="3200" b="1" dirty="0"/>
          </a:p>
        </p:txBody>
      </p:sp>
      <p:sp>
        <p:nvSpPr>
          <p:cNvPr id="3" name="Content Placeholder 2"/>
          <p:cNvSpPr>
            <a:spLocks noGrp="1"/>
          </p:cNvSpPr>
          <p:nvPr>
            <p:ph idx="1"/>
          </p:nvPr>
        </p:nvSpPr>
        <p:spPr>
          <a:xfrm>
            <a:off x="0" y="990600"/>
            <a:ext cx="9144000" cy="5867400"/>
          </a:xfrm>
        </p:spPr>
        <p:txBody>
          <a:bodyPr>
            <a:normAutofit/>
          </a:bodyPr>
          <a:lstStyle/>
          <a:p>
            <a:r>
              <a:rPr lang="en-US" sz="2800" dirty="0" smtClean="0"/>
              <a:t>A binary tree that is used to evaluate expressions is known as an expression tree.</a:t>
            </a:r>
          </a:p>
          <a:p>
            <a:endParaRPr lang="en-US" sz="2800" dirty="0" smtClean="0"/>
          </a:p>
          <a:p>
            <a:r>
              <a:rPr lang="en-US" sz="2800" dirty="0" smtClean="0"/>
              <a:t>Binary trees are used to store algebraic expressions.</a:t>
            </a:r>
          </a:p>
          <a:p>
            <a:endParaRPr lang="en-US" sz="2800" dirty="0" smtClean="0"/>
          </a:p>
          <a:p>
            <a:r>
              <a:rPr lang="en-US" sz="2800" dirty="0" smtClean="0"/>
              <a:t>The leaves of an expression tree are operands such as constants  or variable names.</a:t>
            </a:r>
          </a:p>
          <a:p>
            <a:endParaRPr lang="en-US" sz="2800" dirty="0" smtClean="0"/>
          </a:p>
          <a:p>
            <a:r>
              <a:rPr lang="en-US" sz="2800" dirty="0" smtClean="0"/>
              <a:t>All internal node contain operations.</a:t>
            </a:r>
            <a:endParaRPr lang="en-US" sz="28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900112" y="1447800"/>
            <a:ext cx="8015288" cy="4952999"/>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923925" y="1662906"/>
            <a:ext cx="7296150" cy="440055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a:stretch>
            <a:fillRect/>
          </a:stretch>
        </p:blipFill>
        <p:spPr bwMode="auto">
          <a:xfrm>
            <a:off x="1690234" y="1600200"/>
            <a:ext cx="5763531" cy="4525963"/>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1414462" y="1624806"/>
            <a:ext cx="6315075" cy="447675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9458" name="Picture 2"/>
          <p:cNvPicPr>
            <a:picLocks noGrp="1" noChangeAspect="1" noChangeArrowheads="1"/>
          </p:cNvPicPr>
          <p:nvPr>
            <p:ph idx="1"/>
          </p:nvPr>
        </p:nvPicPr>
        <p:blipFill>
          <a:blip r:embed="rId2"/>
          <a:srcRect/>
          <a:stretch>
            <a:fillRect/>
          </a:stretch>
        </p:blipFill>
        <p:spPr bwMode="auto">
          <a:xfrm>
            <a:off x="2055634" y="1600200"/>
            <a:ext cx="5032731" cy="4525963"/>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1219200" y="533400"/>
            <a:ext cx="6657975" cy="8382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482" name="Picture 2"/>
          <p:cNvPicPr>
            <a:picLocks noGrp="1" noChangeAspect="1" noChangeArrowheads="1"/>
          </p:cNvPicPr>
          <p:nvPr>
            <p:ph idx="1"/>
          </p:nvPr>
        </p:nvPicPr>
        <p:blipFill>
          <a:blip r:embed="rId2"/>
          <a:srcRect/>
          <a:stretch>
            <a:fillRect/>
          </a:stretch>
        </p:blipFill>
        <p:spPr bwMode="auto">
          <a:xfrm>
            <a:off x="1642672" y="1600200"/>
            <a:ext cx="5858656" cy="4525963"/>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1295400" y="762000"/>
            <a:ext cx="6543675" cy="6096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a:srcRect/>
          <a:stretch>
            <a:fillRect/>
          </a:stretch>
        </p:blipFill>
        <p:spPr bwMode="auto">
          <a:xfrm>
            <a:off x="2286000" y="2086769"/>
            <a:ext cx="4572000" cy="355282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srcRect/>
          <a:stretch>
            <a:fillRect/>
          </a:stretch>
        </p:blipFill>
        <p:spPr bwMode="auto">
          <a:xfrm>
            <a:off x="1748580" y="1600200"/>
            <a:ext cx="5646839" cy="4525963"/>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Autofit/>
          </a:bodyPr>
          <a:lstStyle/>
          <a:p>
            <a:r>
              <a:rPr lang="en-US" sz="3200" b="1" dirty="0" smtClean="0"/>
              <a:t>Applications of Binary tree</a:t>
            </a:r>
            <a:endParaRPr lang="en-US" sz="3200" b="1" dirty="0"/>
          </a:p>
        </p:txBody>
      </p:sp>
      <p:sp>
        <p:nvSpPr>
          <p:cNvPr id="3" name="Content Placeholder 2"/>
          <p:cNvSpPr>
            <a:spLocks noGrp="1"/>
          </p:cNvSpPr>
          <p:nvPr>
            <p:ph idx="1"/>
          </p:nvPr>
        </p:nvSpPr>
        <p:spPr>
          <a:xfrm>
            <a:off x="457200" y="990600"/>
            <a:ext cx="8229600" cy="5410200"/>
          </a:xfrm>
        </p:spPr>
        <p:txBody>
          <a:bodyPr/>
          <a:lstStyle/>
          <a:p>
            <a:pPr>
              <a:buNone/>
            </a:pPr>
            <a:r>
              <a:rPr lang="en-US" sz="2800" dirty="0" smtClean="0"/>
              <a:t>1.Trees are used  to store simple as well as complex data.</a:t>
            </a:r>
          </a:p>
          <a:p>
            <a:pPr>
              <a:buNone/>
            </a:pPr>
            <a:endParaRPr lang="en-US" sz="2800" dirty="0" smtClean="0"/>
          </a:p>
          <a:p>
            <a:pPr>
              <a:buNone/>
            </a:pPr>
            <a:r>
              <a:rPr lang="en-US" sz="2800" dirty="0" smtClean="0"/>
              <a:t>2.Trees are used for compiler construction</a:t>
            </a:r>
          </a:p>
          <a:p>
            <a:pPr>
              <a:buNone/>
            </a:pPr>
            <a:endParaRPr lang="en-US" sz="2800" dirty="0" smtClean="0"/>
          </a:p>
          <a:p>
            <a:pPr>
              <a:buNone/>
            </a:pPr>
            <a:r>
              <a:rPr lang="en-US" sz="2800" dirty="0" smtClean="0"/>
              <a:t>3.Trees are used for implementing data structures like hash tables ,sets and maps.</a:t>
            </a:r>
          </a:p>
          <a:p>
            <a:pPr>
              <a:buNone/>
            </a:pPr>
            <a:endParaRPr lang="en-US" sz="2800" dirty="0" smtClean="0"/>
          </a:p>
          <a:p>
            <a:pPr>
              <a:buNone/>
            </a:pPr>
            <a:r>
              <a:rPr lang="en-US" sz="2800" dirty="0" smtClean="0"/>
              <a:t>4.Trees are used in database designs.</a:t>
            </a:r>
          </a:p>
          <a:p>
            <a:pPr>
              <a:buNone/>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457200" y="457200"/>
            <a:ext cx="8458200" cy="6019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9144000" cy="715962"/>
          </a:xfrm>
        </p:spPr>
        <p:txBody>
          <a:bodyPr>
            <a:normAutofit fontScale="90000"/>
          </a:bodyPr>
          <a:lstStyle/>
          <a:p>
            <a:r>
              <a:rPr lang="en-US" b="1" dirty="0" smtClean="0"/>
              <a:t>Graph</a:t>
            </a:r>
            <a:endParaRPr lang="en-US" b="1" dirty="0"/>
          </a:p>
        </p:txBody>
      </p:sp>
      <p:sp>
        <p:nvSpPr>
          <p:cNvPr id="3" name="Content Placeholder 2"/>
          <p:cNvSpPr>
            <a:spLocks noGrp="1"/>
          </p:cNvSpPr>
          <p:nvPr>
            <p:ph idx="1"/>
          </p:nvPr>
        </p:nvSpPr>
        <p:spPr>
          <a:xfrm>
            <a:off x="0" y="685800"/>
            <a:ext cx="9144000" cy="6172200"/>
          </a:xfrm>
        </p:spPr>
        <p:txBody>
          <a:bodyPr/>
          <a:lstStyle/>
          <a:p>
            <a:r>
              <a:rPr lang="en-US" sz="3000" dirty="0" smtClean="0"/>
              <a:t>Graph is a non-linear data structure.</a:t>
            </a:r>
          </a:p>
          <a:p>
            <a:endParaRPr lang="en-US" sz="3000" dirty="0" smtClean="0"/>
          </a:p>
          <a:p>
            <a:r>
              <a:rPr lang="en-US" sz="3000" dirty="0" smtClean="0"/>
              <a:t>A graph is a collection of two sets V and E</a:t>
            </a:r>
          </a:p>
          <a:p>
            <a:pPr>
              <a:buNone/>
            </a:pPr>
            <a:r>
              <a:rPr lang="en-US" sz="3000" dirty="0" smtClean="0"/>
              <a:t>Where V is set of vertices and E is set of edges.</a:t>
            </a:r>
          </a:p>
          <a:p>
            <a:pPr>
              <a:buNone/>
            </a:pPr>
            <a:endParaRPr lang="en-US" sz="3000" dirty="0" smtClean="0"/>
          </a:p>
          <a:p>
            <a:pPr>
              <a:buNone/>
            </a:pPr>
            <a:r>
              <a:rPr lang="en-US" sz="3000" dirty="0" smtClean="0"/>
              <a:t>A graph can be represented as the collection of two </a:t>
            </a:r>
            <a:r>
              <a:rPr lang="en-US" sz="3000" dirty="0" err="1" smtClean="0"/>
              <a:t>tuples</a:t>
            </a:r>
            <a:r>
              <a:rPr lang="en-US" sz="3000" dirty="0" smtClean="0"/>
              <a:t> i.e. G=(V,E)</a:t>
            </a:r>
          </a:p>
          <a:p>
            <a:pPr>
              <a:buNone/>
            </a:pPr>
            <a:endParaRPr lang="en-US" sz="3000" dirty="0" smtClean="0"/>
          </a:p>
          <a:p>
            <a:pPr>
              <a:buNone/>
            </a:pPr>
            <a:endParaRPr lang="en-US" sz="3000" dirty="0" smtClean="0"/>
          </a:p>
          <a:p>
            <a:pPr>
              <a:buNone/>
            </a:pPr>
            <a:endParaRPr lang="en-US" dirty="0" smtClean="0"/>
          </a:p>
          <a:p>
            <a:pPr>
              <a:buNone/>
            </a:pPr>
            <a:endParaRPr lang="en-US" dirty="0" smtClean="0"/>
          </a:p>
          <a:p>
            <a:pPr>
              <a:buNone/>
            </a:pPr>
            <a:endParaRPr lang="en-US" dirty="0"/>
          </a:p>
        </p:txBody>
      </p:sp>
      <p:sp>
        <p:nvSpPr>
          <p:cNvPr id="29698" name="AutoShape 2" descr="What is graph data structure and what is its application?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0" name="AutoShape 4" descr="What is graph data structure and what is its application? - Quor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2" name="AutoShape 6" descr="Graph Data Structure And Algorithms - GeeksforGeek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3" name="Picture 7"/>
          <p:cNvPicPr>
            <a:picLocks noChangeAspect="1" noChangeArrowheads="1"/>
          </p:cNvPicPr>
          <p:nvPr/>
        </p:nvPicPr>
        <p:blipFill>
          <a:blip r:embed="rId2"/>
          <a:srcRect/>
          <a:stretch>
            <a:fillRect/>
          </a:stretch>
        </p:blipFill>
        <p:spPr bwMode="auto">
          <a:xfrm>
            <a:off x="2362200" y="4648200"/>
            <a:ext cx="5257800" cy="198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6258" name="Picture 2"/>
          <p:cNvPicPr>
            <a:picLocks noGrp="1" noChangeAspect="1" noChangeArrowheads="1"/>
          </p:cNvPicPr>
          <p:nvPr>
            <p:ph idx="1"/>
          </p:nvPr>
        </p:nvPicPr>
        <p:blipFill>
          <a:blip r:embed="rId2"/>
          <a:srcRect/>
          <a:stretch>
            <a:fillRect/>
          </a:stretch>
        </p:blipFill>
        <p:spPr bwMode="auto">
          <a:xfrm>
            <a:off x="533401" y="533400"/>
            <a:ext cx="7848600" cy="5344319"/>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533400"/>
          </a:xfrm>
        </p:spPr>
        <p:txBody>
          <a:bodyPr>
            <a:normAutofit fontScale="90000"/>
          </a:bodyPr>
          <a:lstStyle/>
          <a:p>
            <a:r>
              <a:rPr lang="en-US" sz="3600" b="1" dirty="0" smtClean="0"/>
              <a:t>Fig. graph</a:t>
            </a:r>
            <a:endParaRPr lang="en-US" sz="3600" b="1" dirty="0"/>
          </a:p>
        </p:txBody>
      </p:sp>
      <p:sp>
        <p:nvSpPr>
          <p:cNvPr id="3" name="Content Placeholder 2"/>
          <p:cNvSpPr>
            <a:spLocks noGrp="1"/>
          </p:cNvSpPr>
          <p:nvPr>
            <p:ph idx="1"/>
          </p:nvPr>
        </p:nvSpPr>
        <p:spPr>
          <a:xfrm>
            <a:off x="533400" y="533400"/>
            <a:ext cx="8229600" cy="6019800"/>
          </a:xfrm>
        </p:spPr>
        <p:txBody>
          <a:bodyPr/>
          <a:lstStyle/>
          <a:p>
            <a:r>
              <a:rPr lang="en-US" sz="2800" dirty="0" smtClean="0"/>
              <a:t>The set of Vertices in above graph is   {A,B,C,D,E}</a:t>
            </a:r>
          </a:p>
          <a:p>
            <a:r>
              <a:rPr lang="en-US" sz="2800" dirty="0" smtClean="0"/>
              <a:t>The set  of Edges are:- {(A,B),(A,D),(A,C),(C,D),(C,E)}</a:t>
            </a:r>
          </a:p>
          <a:p>
            <a:endParaRPr lang="en-US" dirty="0"/>
          </a:p>
        </p:txBody>
      </p:sp>
      <p:sp>
        <p:nvSpPr>
          <p:cNvPr id="4" name="Oval 3"/>
          <p:cNvSpPr/>
          <p:nvPr/>
        </p:nvSpPr>
        <p:spPr>
          <a:xfrm>
            <a:off x="4191000" y="2057400"/>
            <a:ext cx="1143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a:t>
            </a:r>
            <a:endParaRPr lang="en-US" sz="2400" dirty="0">
              <a:solidFill>
                <a:schemeClr val="tx1"/>
              </a:solidFill>
            </a:endParaRPr>
          </a:p>
        </p:txBody>
      </p:sp>
      <p:sp>
        <p:nvSpPr>
          <p:cNvPr id="6" name="Oval 5"/>
          <p:cNvSpPr/>
          <p:nvPr/>
        </p:nvSpPr>
        <p:spPr>
          <a:xfrm>
            <a:off x="2209800" y="3124200"/>
            <a:ext cx="9144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a:t>
            </a:r>
            <a:endParaRPr lang="en-US" dirty="0">
              <a:solidFill>
                <a:schemeClr val="tx1"/>
              </a:solidFill>
            </a:endParaRPr>
          </a:p>
        </p:txBody>
      </p:sp>
      <p:sp>
        <p:nvSpPr>
          <p:cNvPr id="7" name="Oval 6"/>
          <p:cNvSpPr/>
          <p:nvPr/>
        </p:nvSpPr>
        <p:spPr>
          <a:xfrm>
            <a:off x="5943600" y="3352800"/>
            <a:ext cx="10668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
            </a:r>
            <a:endParaRPr lang="en-US" dirty="0">
              <a:solidFill>
                <a:schemeClr val="tx1"/>
              </a:solidFill>
            </a:endParaRPr>
          </a:p>
        </p:txBody>
      </p:sp>
      <p:sp>
        <p:nvSpPr>
          <p:cNvPr id="8" name="Oval 7"/>
          <p:cNvSpPr/>
          <p:nvPr/>
        </p:nvSpPr>
        <p:spPr>
          <a:xfrm>
            <a:off x="3962400" y="5181600"/>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a:t>
            </a:r>
            <a:endParaRPr lang="en-US" sz="2000" dirty="0">
              <a:solidFill>
                <a:schemeClr val="tx1"/>
              </a:solidFill>
            </a:endParaRPr>
          </a:p>
        </p:txBody>
      </p:sp>
      <p:sp>
        <p:nvSpPr>
          <p:cNvPr id="10" name="Oval 9"/>
          <p:cNvSpPr/>
          <p:nvPr/>
        </p:nvSpPr>
        <p:spPr>
          <a:xfrm>
            <a:off x="6096000" y="5867400"/>
            <a:ext cx="7620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E</a:t>
            </a:r>
            <a:endParaRPr lang="en-US" sz="2400" b="1" dirty="0">
              <a:solidFill>
                <a:schemeClr val="tx1"/>
              </a:solidFill>
            </a:endParaRPr>
          </a:p>
        </p:txBody>
      </p:sp>
      <p:cxnSp>
        <p:nvCxnSpPr>
          <p:cNvPr id="12" name="Straight Connector 11"/>
          <p:cNvCxnSpPr>
            <a:endCxn id="4" idx="3"/>
          </p:cNvCxnSpPr>
          <p:nvPr/>
        </p:nvCxnSpPr>
        <p:spPr>
          <a:xfrm flipV="1">
            <a:off x="3048000" y="2642767"/>
            <a:ext cx="1310389" cy="86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4"/>
            <a:endCxn id="8" idx="1"/>
          </p:cNvCxnSpPr>
          <p:nvPr/>
        </p:nvCxnSpPr>
        <p:spPr>
          <a:xfrm rot="16200000" flipH="1">
            <a:off x="2786879" y="3994920"/>
            <a:ext cx="1156074" cy="1395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048000" y="3657600"/>
            <a:ext cx="28956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7" idx="4"/>
          </p:cNvCxnSpPr>
          <p:nvPr/>
        </p:nvCxnSpPr>
        <p:spPr>
          <a:xfrm flipV="1">
            <a:off x="4648200" y="4267200"/>
            <a:ext cx="18288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0" idx="2"/>
          </p:cNvCxnSpPr>
          <p:nvPr/>
        </p:nvCxnSpPr>
        <p:spPr>
          <a:xfrm>
            <a:off x="4495800" y="5562601"/>
            <a:ext cx="1600200" cy="60959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639762"/>
          </a:xfrm>
        </p:spPr>
        <p:txBody>
          <a:bodyPr>
            <a:normAutofit fontScale="90000"/>
          </a:bodyPr>
          <a:lstStyle/>
          <a:p>
            <a:r>
              <a:rPr lang="en-US" b="1" dirty="0" smtClean="0"/>
              <a:t>Concepts of Graph</a:t>
            </a:r>
            <a:endParaRPr lang="en-US" b="1" dirty="0"/>
          </a:p>
        </p:txBody>
      </p:sp>
      <p:sp>
        <p:nvSpPr>
          <p:cNvPr id="3" name="Content Placeholder 2"/>
          <p:cNvSpPr>
            <a:spLocks noGrp="1"/>
          </p:cNvSpPr>
          <p:nvPr>
            <p:ph idx="1"/>
          </p:nvPr>
        </p:nvSpPr>
        <p:spPr>
          <a:xfrm>
            <a:off x="457200" y="533400"/>
            <a:ext cx="8229600" cy="5592763"/>
          </a:xfrm>
        </p:spPr>
        <p:txBody>
          <a:bodyPr/>
          <a:lstStyle/>
          <a:p>
            <a:r>
              <a:rPr lang="en-US" sz="2800" u="sng" dirty="0" smtClean="0"/>
              <a:t>Nodes(Vertex):-</a:t>
            </a:r>
            <a:r>
              <a:rPr lang="en-US" sz="2800" dirty="0" smtClean="0"/>
              <a:t>A graph G is defined as an ordered set (V,E) where V(G) represents the set  of vertices or nodes.</a:t>
            </a:r>
          </a:p>
          <a:p>
            <a:r>
              <a:rPr lang="en-US" dirty="0" smtClean="0"/>
              <a:t> V(G)= {A,B,C,D,E}</a:t>
            </a:r>
          </a:p>
          <a:p>
            <a:endParaRPr lang="en-US" dirty="0" smtClean="0"/>
          </a:p>
          <a:p>
            <a:endParaRPr lang="en-US" dirty="0"/>
          </a:p>
        </p:txBody>
      </p:sp>
      <p:sp>
        <p:nvSpPr>
          <p:cNvPr id="4" name="Oval 3"/>
          <p:cNvSpPr/>
          <p:nvPr/>
        </p:nvSpPr>
        <p:spPr>
          <a:xfrm>
            <a:off x="1371600" y="2895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A</a:t>
            </a:r>
            <a:endParaRPr lang="en-US" sz="2400" b="1" dirty="0">
              <a:solidFill>
                <a:schemeClr val="tx1"/>
              </a:solidFill>
            </a:endParaRPr>
          </a:p>
        </p:txBody>
      </p:sp>
      <p:sp>
        <p:nvSpPr>
          <p:cNvPr id="5" name="Oval 4"/>
          <p:cNvSpPr/>
          <p:nvPr/>
        </p:nvSpPr>
        <p:spPr>
          <a:xfrm>
            <a:off x="1371600" y="4495800"/>
            <a:ext cx="5334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
            </a:r>
            <a:endParaRPr lang="en-US" sz="2400" dirty="0">
              <a:solidFill>
                <a:schemeClr val="tx1"/>
              </a:solidFill>
            </a:endParaRPr>
          </a:p>
        </p:txBody>
      </p:sp>
      <p:sp>
        <p:nvSpPr>
          <p:cNvPr id="6" name="Oval 5"/>
          <p:cNvSpPr/>
          <p:nvPr/>
        </p:nvSpPr>
        <p:spPr>
          <a:xfrm>
            <a:off x="3429000" y="2895600"/>
            <a:ext cx="6096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a:t>
            </a:r>
            <a:endParaRPr lang="en-US" sz="2400" dirty="0">
              <a:solidFill>
                <a:schemeClr val="tx1"/>
              </a:solidFill>
            </a:endParaRPr>
          </a:p>
        </p:txBody>
      </p:sp>
      <p:sp>
        <p:nvSpPr>
          <p:cNvPr id="7" name="Oval 6"/>
          <p:cNvSpPr/>
          <p:nvPr/>
        </p:nvSpPr>
        <p:spPr>
          <a:xfrm>
            <a:off x="6019800" y="2895600"/>
            <a:ext cx="609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C</a:t>
            </a:r>
            <a:endParaRPr lang="en-US" sz="2400" b="1" dirty="0">
              <a:solidFill>
                <a:schemeClr val="tx1"/>
              </a:solidFill>
            </a:endParaRPr>
          </a:p>
        </p:txBody>
      </p:sp>
      <p:sp>
        <p:nvSpPr>
          <p:cNvPr id="8" name="Oval 7"/>
          <p:cNvSpPr/>
          <p:nvPr/>
        </p:nvSpPr>
        <p:spPr>
          <a:xfrm>
            <a:off x="3352800" y="4572000"/>
            <a:ext cx="685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E</a:t>
            </a:r>
            <a:endParaRPr lang="en-US" sz="2400" dirty="0">
              <a:solidFill>
                <a:schemeClr val="tx1"/>
              </a:solidFill>
            </a:endParaRPr>
          </a:p>
        </p:txBody>
      </p:sp>
      <p:cxnSp>
        <p:nvCxnSpPr>
          <p:cNvPr id="10" name="Straight Connector 9"/>
          <p:cNvCxnSpPr>
            <a:stCxn id="4" idx="6"/>
            <a:endCxn id="6" idx="2"/>
          </p:cNvCxnSpPr>
          <p:nvPr/>
        </p:nvCxnSpPr>
        <p:spPr>
          <a:xfrm>
            <a:off x="1981200" y="3200400"/>
            <a:ext cx="1447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a:endCxn id="5" idx="0"/>
          </p:cNvCxnSpPr>
          <p:nvPr/>
        </p:nvCxnSpPr>
        <p:spPr>
          <a:xfrm rot="5400000">
            <a:off x="1162050" y="3981450"/>
            <a:ext cx="9906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6"/>
          </p:cNvCxnSpPr>
          <p:nvPr/>
        </p:nvCxnSpPr>
        <p:spPr>
          <a:xfrm>
            <a:off x="1905000" y="4800600"/>
            <a:ext cx="1524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6"/>
            <a:endCxn id="7" idx="3"/>
          </p:cNvCxnSpPr>
          <p:nvPr/>
        </p:nvCxnSpPr>
        <p:spPr>
          <a:xfrm flipV="1">
            <a:off x="4038600" y="3350885"/>
            <a:ext cx="2070474" cy="1525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 idx="6"/>
            <a:endCxn id="7" idx="2"/>
          </p:cNvCxnSpPr>
          <p:nvPr/>
        </p:nvCxnSpPr>
        <p:spPr>
          <a:xfrm flipV="1">
            <a:off x="4038600" y="3162300"/>
            <a:ext cx="19812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3"/>
            <a:endCxn id="5" idx="7"/>
          </p:cNvCxnSpPr>
          <p:nvPr/>
        </p:nvCxnSpPr>
        <p:spPr>
          <a:xfrm rot="5400000">
            <a:off x="2088006" y="3154806"/>
            <a:ext cx="1169148" cy="169138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76600"/>
            <a:ext cx="8229600" cy="1935162"/>
          </a:xfrm>
        </p:spPr>
        <p:txBody>
          <a:bodyPr>
            <a:normAutofit/>
          </a:bodyPr>
          <a:lstStyle/>
          <a:p>
            <a:pPr algn="l"/>
            <a:r>
              <a:rPr lang="en-US" sz="2800" u="sng" dirty="0" smtClean="0"/>
              <a:t>Edges :- </a:t>
            </a:r>
            <a:r>
              <a:rPr lang="en-US" sz="2800" dirty="0" smtClean="0"/>
              <a:t>An edge is drawn between one node to another node.</a:t>
            </a:r>
            <a:br>
              <a:rPr lang="en-US" sz="2800" dirty="0" smtClean="0"/>
            </a:br>
            <a:r>
              <a:rPr lang="en-US" sz="2800" dirty="0" smtClean="0"/>
              <a:t>In above fig.  E(G)= {(A,B),(B,C),(A,D),(B,D),(D,E),(C,E)}</a:t>
            </a:r>
            <a:br>
              <a:rPr lang="en-US" sz="2800" dirty="0" smtClean="0"/>
            </a:br>
            <a:endParaRPr lang="en-US" sz="2800" dirty="0"/>
          </a:p>
        </p:txBody>
      </p:sp>
      <p:pic>
        <p:nvPicPr>
          <p:cNvPr id="1027" name="Picture 3"/>
          <p:cNvPicPr>
            <a:picLocks noGrp="1" noChangeAspect="1" noChangeArrowheads="1"/>
          </p:cNvPicPr>
          <p:nvPr>
            <p:ph idx="1"/>
          </p:nvPr>
        </p:nvPicPr>
        <p:blipFill>
          <a:blip r:embed="rId2"/>
          <a:srcRect/>
          <a:stretch>
            <a:fillRect/>
          </a:stretch>
        </p:blipFill>
        <p:spPr bwMode="auto">
          <a:xfrm>
            <a:off x="2667000" y="533400"/>
            <a:ext cx="4152900" cy="2085975"/>
          </a:xfrm>
          <a:prstGeom prst="rect">
            <a:avLst/>
          </a:prstGeom>
          <a:noFill/>
          <a:ln w="9525">
            <a:noFill/>
            <a:miter lim="800000"/>
            <a:headEnd/>
            <a:tailEnd/>
          </a:ln>
          <a:effectLst/>
        </p:spPr>
      </p:pic>
      <p:cxnSp>
        <p:nvCxnSpPr>
          <p:cNvPr id="7" name="Straight Connector 6"/>
          <p:cNvCxnSpPr/>
          <p:nvPr/>
        </p:nvCxnSpPr>
        <p:spPr>
          <a:xfrm rot="10800000" flipV="1">
            <a:off x="3200400" y="1143000"/>
            <a:ext cx="1143000" cy="838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b="1" dirty="0" smtClean="0"/>
              <a:t>Degree of Node</a:t>
            </a:r>
            <a:endParaRPr lang="en-US" sz="3200" b="1" dirty="0"/>
          </a:p>
        </p:txBody>
      </p:sp>
      <p:pic>
        <p:nvPicPr>
          <p:cNvPr id="3074" name="Picture 2"/>
          <p:cNvPicPr>
            <a:picLocks noGrp="1" noChangeAspect="1" noChangeArrowheads="1"/>
          </p:cNvPicPr>
          <p:nvPr>
            <p:ph idx="1"/>
          </p:nvPr>
        </p:nvPicPr>
        <p:blipFill>
          <a:blip r:embed="rId2"/>
          <a:srcRect/>
          <a:stretch>
            <a:fillRect/>
          </a:stretch>
        </p:blipFill>
        <p:spPr bwMode="auto">
          <a:xfrm>
            <a:off x="1676400" y="1143000"/>
            <a:ext cx="4543425" cy="3543300"/>
          </a:xfrm>
          <a:prstGeom prst="rect">
            <a:avLst/>
          </a:prstGeom>
          <a:noFill/>
          <a:ln w="9525">
            <a:noFill/>
            <a:miter lim="800000"/>
            <a:headEnd/>
            <a:tailEnd/>
          </a:ln>
          <a:effectLst/>
        </p:spPr>
      </p:pic>
      <p:sp>
        <p:nvSpPr>
          <p:cNvPr id="5" name="TextBox 4"/>
          <p:cNvSpPr txBox="1"/>
          <p:nvPr/>
        </p:nvSpPr>
        <p:spPr>
          <a:xfrm>
            <a:off x="228600" y="4876800"/>
            <a:ext cx="8915400" cy="1384995"/>
          </a:xfrm>
          <a:prstGeom prst="rect">
            <a:avLst/>
          </a:prstGeom>
          <a:noFill/>
        </p:spPr>
        <p:txBody>
          <a:bodyPr wrap="square" rtlCol="0">
            <a:spAutoFit/>
          </a:bodyPr>
          <a:lstStyle/>
          <a:p>
            <a:r>
              <a:rPr lang="en-US" sz="2800" dirty="0" smtClean="0"/>
              <a:t>Degree of vertex(node):- is the number of edges incident to it.</a:t>
            </a:r>
          </a:p>
          <a:p>
            <a:r>
              <a:rPr lang="en-US" sz="2800" dirty="0" smtClean="0"/>
              <a:t>Degree of vertex u is 3</a:t>
            </a:r>
            <a:endParaRPr lang="en-US" sz="28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err="1" smtClean="0"/>
              <a:t>Indegree</a:t>
            </a:r>
            <a:r>
              <a:rPr lang="en-US" dirty="0" smtClean="0"/>
              <a:t> of Graph</a:t>
            </a:r>
            <a:endParaRPr lang="en-US" dirty="0"/>
          </a:p>
        </p:txBody>
      </p:sp>
      <p:sp>
        <p:nvSpPr>
          <p:cNvPr id="3" name="Content Placeholder 2"/>
          <p:cNvSpPr>
            <a:spLocks noGrp="1"/>
          </p:cNvSpPr>
          <p:nvPr>
            <p:ph idx="1"/>
          </p:nvPr>
        </p:nvSpPr>
        <p:spPr>
          <a:xfrm>
            <a:off x="457200" y="1219201"/>
            <a:ext cx="8229600" cy="3505200"/>
          </a:xfrm>
        </p:spPr>
        <p:txBody>
          <a:bodyPr/>
          <a:lstStyle/>
          <a:p>
            <a:endParaRPr lang="en-US" dirty="0"/>
          </a:p>
        </p:txBody>
      </p:sp>
      <p:sp>
        <p:nvSpPr>
          <p:cNvPr id="4" name="Oval 3"/>
          <p:cNvSpPr/>
          <p:nvPr/>
        </p:nvSpPr>
        <p:spPr>
          <a:xfrm>
            <a:off x="2286000" y="2667000"/>
            <a:ext cx="4572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U</a:t>
            </a:r>
            <a:endParaRPr lang="en-US" b="1" dirty="0">
              <a:solidFill>
                <a:schemeClr val="tx1"/>
              </a:solidFill>
            </a:endParaRPr>
          </a:p>
        </p:txBody>
      </p:sp>
      <p:sp>
        <p:nvSpPr>
          <p:cNvPr id="5" name="Oval 4"/>
          <p:cNvSpPr/>
          <p:nvPr/>
        </p:nvSpPr>
        <p:spPr>
          <a:xfrm>
            <a:off x="3505200" y="16002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V</a:t>
            </a:r>
            <a:endParaRPr lang="en-US" sz="2000" b="1" dirty="0">
              <a:solidFill>
                <a:schemeClr val="tx1"/>
              </a:solidFill>
            </a:endParaRPr>
          </a:p>
        </p:txBody>
      </p:sp>
      <p:sp>
        <p:nvSpPr>
          <p:cNvPr id="6" name="Oval 5"/>
          <p:cNvSpPr/>
          <p:nvPr/>
        </p:nvSpPr>
        <p:spPr>
          <a:xfrm>
            <a:off x="4876800" y="266700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a:t>
            </a:r>
            <a:endParaRPr lang="en-US" b="1" dirty="0">
              <a:solidFill>
                <a:schemeClr val="tx1"/>
              </a:solidFill>
            </a:endParaRPr>
          </a:p>
        </p:txBody>
      </p:sp>
      <p:sp>
        <p:nvSpPr>
          <p:cNvPr id="7" name="Oval 6"/>
          <p:cNvSpPr/>
          <p:nvPr/>
        </p:nvSpPr>
        <p:spPr>
          <a:xfrm>
            <a:off x="3581400" y="403860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X</a:t>
            </a:r>
            <a:endParaRPr lang="en-US" b="1" dirty="0">
              <a:solidFill>
                <a:schemeClr val="tx1"/>
              </a:solidFill>
            </a:endParaRPr>
          </a:p>
        </p:txBody>
      </p:sp>
      <p:cxnSp>
        <p:nvCxnSpPr>
          <p:cNvPr id="9" name="Straight Arrow Connector 8"/>
          <p:cNvCxnSpPr>
            <a:stCxn id="4" idx="0"/>
            <a:endCxn id="5" idx="2"/>
          </p:cNvCxnSpPr>
          <p:nvPr/>
        </p:nvCxnSpPr>
        <p:spPr>
          <a:xfrm rot="5400000" flipH="1" flipV="1">
            <a:off x="2609850" y="1771650"/>
            <a:ext cx="8001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3"/>
            <a:endCxn id="4" idx="7"/>
          </p:cNvCxnSpPr>
          <p:nvPr/>
        </p:nvCxnSpPr>
        <p:spPr>
          <a:xfrm rot="5400000">
            <a:off x="2784965" y="1946765"/>
            <a:ext cx="689630" cy="907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5"/>
            <a:endCxn id="6" idx="1"/>
          </p:cNvCxnSpPr>
          <p:nvPr/>
        </p:nvCxnSpPr>
        <p:spPr>
          <a:xfrm rot="16200000" flipH="1">
            <a:off x="4118465" y="1897505"/>
            <a:ext cx="678470" cy="994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p:cNvCxnSpPr>
          <p:nvPr/>
        </p:nvCxnSpPr>
        <p:spPr>
          <a:xfrm rot="5400000" flipH="1" flipV="1">
            <a:off x="4004165" y="3156721"/>
            <a:ext cx="981355" cy="916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4"/>
            <a:endCxn id="7" idx="6"/>
          </p:cNvCxnSpPr>
          <p:nvPr/>
        </p:nvCxnSpPr>
        <p:spPr>
          <a:xfrm rot="5400000">
            <a:off x="4057650" y="3181350"/>
            <a:ext cx="1143000" cy="1028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4"/>
            <a:endCxn id="7" idx="2"/>
          </p:cNvCxnSpPr>
          <p:nvPr/>
        </p:nvCxnSpPr>
        <p:spPr>
          <a:xfrm rot="16200000" flipH="1">
            <a:off x="2514600" y="3200400"/>
            <a:ext cx="10668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04800" y="4876800"/>
            <a:ext cx="8839200" cy="1508105"/>
          </a:xfrm>
          <a:prstGeom prst="rect">
            <a:avLst/>
          </a:prstGeom>
          <a:noFill/>
        </p:spPr>
        <p:txBody>
          <a:bodyPr wrap="square" rtlCol="0">
            <a:spAutoFit/>
          </a:bodyPr>
          <a:lstStyle/>
          <a:p>
            <a:r>
              <a:rPr lang="en-US" sz="2800" u="sng" dirty="0" smtClean="0"/>
              <a:t>The </a:t>
            </a:r>
            <a:r>
              <a:rPr lang="en-US" sz="2800" u="sng" dirty="0" err="1" smtClean="0"/>
              <a:t>indegree</a:t>
            </a:r>
            <a:r>
              <a:rPr lang="en-US" sz="2800" u="sng" dirty="0" smtClean="0"/>
              <a:t> of vertex  </a:t>
            </a:r>
            <a:r>
              <a:rPr lang="en-US" sz="2800" dirty="0" smtClean="0"/>
              <a:t> is the number of edges that have V as the head.</a:t>
            </a:r>
          </a:p>
          <a:p>
            <a:r>
              <a:rPr lang="en-US" sz="2800" dirty="0" smtClean="0"/>
              <a:t>The degree of Vertex </a:t>
            </a:r>
            <a:r>
              <a:rPr lang="en-US" sz="3600" dirty="0" smtClean="0"/>
              <a:t>u </a:t>
            </a:r>
            <a:r>
              <a:rPr lang="en-US" sz="2800" dirty="0" smtClean="0"/>
              <a:t> is 1.</a:t>
            </a:r>
            <a:endParaRPr lang="en-US" sz="28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Out degree </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133600" y="1524000"/>
            <a:ext cx="4543425" cy="3543300"/>
          </a:xfrm>
          <a:prstGeom prst="rect">
            <a:avLst/>
          </a:prstGeom>
          <a:noFill/>
          <a:ln w="9525">
            <a:noFill/>
            <a:miter lim="800000"/>
            <a:headEnd/>
            <a:tailEnd/>
          </a:ln>
          <a:effectLst/>
        </p:spPr>
      </p:pic>
      <p:sp>
        <p:nvSpPr>
          <p:cNvPr id="5" name="TextBox 4"/>
          <p:cNvSpPr txBox="1"/>
          <p:nvPr/>
        </p:nvSpPr>
        <p:spPr>
          <a:xfrm>
            <a:off x="228600" y="5105400"/>
            <a:ext cx="8610600" cy="1384995"/>
          </a:xfrm>
          <a:prstGeom prst="rect">
            <a:avLst/>
          </a:prstGeom>
          <a:noFill/>
        </p:spPr>
        <p:txBody>
          <a:bodyPr wrap="square" rtlCol="0">
            <a:spAutoFit/>
          </a:bodyPr>
          <a:lstStyle/>
          <a:p>
            <a:r>
              <a:rPr lang="en-US" sz="2800" dirty="0" smtClean="0"/>
              <a:t>The </a:t>
            </a:r>
            <a:r>
              <a:rPr lang="en-US" sz="2800" dirty="0" err="1" smtClean="0"/>
              <a:t>outdegree</a:t>
            </a:r>
            <a:r>
              <a:rPr lang="en-US" sz="2800" dirty="0" smtClean="0"/>
              <a:t> of vertex  is the number of edges that have V as the tail.</a:t>
            </a:r>
          </a:p>
          <a:p>
            <a:r>
              <a:rPr lang="en-US" sz="2800" dirty="0" err="1" smtClean="0"/>
              <a:t>Outdegree</a:t>
            </a:r>
            <a:r>
              <a:rPr lang="en-US" sz="2800" dirty="0" smtClean="0"/>
              <a:t> of vertex u is 2</a:t>
            </a:r>
            <a:endParaRPr lang="en-US" sz="28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Adjacent</a:t>
            </a:r>
            <a:endParaRPr lang="en-US" dirty="0"/>
          </a:p>
        </p:txBody>
      </p:sp>
      <p:sp>
        <p:nvSpPr>
          <p:cNvPr id="3" name="Content Placeholder 2"/>
          <p:cNvSpPr>
            <a:spLocks noGrp="1"/>
          </p:cNvSpPr>
          <p:nvPr>
            <p:ph idx="1"/>
          </p:nvPr>
        </p:nvSpPr>
        <p:spPr/>
        <p:txBody>
          <a:bodyPr/>
          <a:lstStyle/>
          <a:p>
            <a:r>
              <a:rPr lang="en-US" dirty="0" smtClean="0"/>
              <a:t>When there is an edge from one node to another node then this node is called as Adjacent node.</a:t>
            </a:r>
          </a:p>
          <a:p>
            <a:endParaRPr lang="en-US" dirty="0" smtClean="0"/>
          </a:p>
          <a:p>
            <a:endParaRPr lang="en-US" dirty="0"/>
          </a:p>
        </p:txBody>
      </p:sp>
      <p:pic>
        <p:nvPicPr>
          <p:cNvPr id="4" name="Picture 2"/>
          <p:cNvPicPr>
            <a:picLocks noChangeAspect="1" noChangeArrowheads="1"/>
          </p:cNvPicPr>
          <p:nvPr/>
        </p:nvPicPr>
        <p:blipFill>
          <a:blip r:embed="rId2"/>
          <a:srcRect/>
          <a:stretch>
            <a:fillRect/>
          </a:stretch>
        </p:blipFill>
        <p:spPr bwMode="auto">
          <a:xfrm>
            <a:off x="3581400" y="3314700"/>
            <a:ext cx="3552825" cy="2781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Successor</a:t>
            </a:r>
            <a:endParaRPr lang="en-US" b="1" dirty="0"/>
          </a:p>
        </p:txBody>
      </p:sp>
      <p:pic>
        <p:nvPicPr>
          <p:cNvPr id="4098" name="Picture 2"/>
          <p:cNvPicPr>
            <a:picLocks noGrp="1" noChangeAspect="1" noChangeArrowheads="1"/>
          </p:cNvPicPr>
          <p:nvPr>
            <p:ph idx="1"/>
          </p:nvPr>
        </p:nvPicPr>
        <p:blipFill>
          <a:blip r:embed="rId2"/>
          <a:srcRect/>
          <a:stretch>
            <a:fillRect/>
          </a:stretch>
        </p:blipFill>
        <p:spPr bwMode="auto">
          <a:xfrm>
            <a:off x="2133600" y="838200"/>
            <a:ext cx="4543425" cy="3543300"/>
          </a:xfrm>
          <a:prstGeom prst="rect">
            <a:avLst/>
          </a:prstGeom>
          <a:noFill/>
          <a:ln w="9525">
            <a:noFill/>
            <a:miter lim="800000"/>
            <a:headEnd/>
            <a:tailEnd/>
          </a:ln>
          <a:effectLst/>
        </p:spPr>
      </p:pic>
      <p:sp>
        <p:nvSpPr>
          <p:cNvPr id="5" name="TextBox 4"/>
          <p:cNvSpPr txBox="1"/>
          <p:nvPr/>
        </p:nvSpPr>
        <p:spPr>
          <a:xfrm>
            <a:off x="381000" y="4724400"/>
            <a:ext cx="8763000" cy="954107"/>
          </a:xfrm>
          <a:prstGeom prst="rect">
            <a:avLst/>
          </a:prstGeom>
          <a:noFill/>
        </p:spPr>
        <p:txBody>
          <a:bodyPr wrap="square" rtlCol="0">
            <a:spAutoFit/>
          </a:bodyPr>
          <a:lstStyle/>
          <a:p>
            <a:r>
              <a:rPr lang="en-US" sz="2800" dirty="0" smtClean="0"/>
              <a:t>For an edge (U,V) the edge begins at u and terminates at </a:t>
            </a:r>
            <a:r>
              <a:rPr lang="en-US" sz="2800" dirty="0" err="1" smtClean="0"/>
              <a:t>V,so</a:t>
            </a:r>
            <a:r>
              <a:rPr lang="en-US" sz="2800" dirty="0" smtClean="0"/>
              <a:t> V is the successor of U </a:t>
            </a:r>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609600" y="990601"/>
            <a:ext cx="7924800" cy="4439444"/>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smtClean="0"/>
              <a:t>Predecessor</a:t>
            </a:r>
            <a:endParaRPr lang="en-US" b="1" dirty="0"/>
          </a:p>
        </p:txBody>
      </p:sp>
      <p:pic>
        <p:nvPicPr>
          <p:cNvPr id="5122" name="Picture 2"/>
          <p:cNvPicPr>
            <a:picLocks noGrp="1" noChangeAspect="1" noChangeArrowheads="1"/>
          </p:cNvPicPr>
          <p:nvPr>
            <p:ph idx="1"/>
          </p:nvPr>
        </p:nvPicPr>
        <p:blipFill>
          <a:blip r:embed="rId2"/>
          <a:srcRect/>
          <a:stretch>
            <a:fillRect/>
          </a:stretch>
        </p:blipFill>
        <p:spPr bwMode="auto">
          <a:xfrm>
            <a:off x="2362200" y="1295400"/>
            <a:ext cx="4543425" cy="3543300"/>
          </a:xfrm>
          <a:prstGeom prst="rect">
            <a:avLst/>
          </a:prstGeom>
          <a:noFill/>
          <a:ln w="9525">
            <a:noFill/>
            <a:miter lim="800000"/>
            <a:headEnd/>
            <a:tailEnd/>
          </a:ln>
          <a:effectLst/>
        </p:spPr>
      </p:pic>
      <p:sp>
        <p:nvSpPr>
          <p:cNvPr id="5" name="TextBox 4"/>
          <p:cNvSpPr txBox="1"/>
          <p:nvPr/>
        </p:nvSpPr>
        <p:spPr>
          <a:xfrm>
            <a:off x="0" y="5029200"/>
            <a:ext cx="9144000" cy="954107"/>
          </a:xfrm>
          <a:prstGeom prst="rect">
            <a:avLst/>
          </a:prstGeom>
          <a:noFill/>
        </p:spPr>
        <p:txBody>
          <a:bodyPr wrap="square" rtlCol="0">
            <a:spAutoFit/>
          </a:bodyPr>
          <a:lstStyle/>
          <a:p>
            <a:r>
              <a:rPr lang="en-US" sz="2800" dirty="0" smtClean="0"/>
              <a:t>For an edge (U,V) the edge begins at U and terminates at V ,then U is the predecessor of V</a:t>
            </a:r>
            <a:endParaRPr lang="en-US" sz="28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Relation</a:t>
            </a:r>
            <a:endParaRPr lang="en-US" b="1" dirty="0"/>
          </a:p>
        </p:txBody>
      </p:sp>
      <p:sp>
        <p:nvSpPr>
          <p:cNvPr id="3" name="Content Placeholder 2"/>
          <p:cNvSpPr>
            <a:spLocks noGrp="1"/>
          </p:cNvSpPr>
          <p:nvPr>
            <p:ph idx="1"/>
          </p:nvPr>
        </p:nvSpPr>
        <p:spPr>
          <a:xfrm>
            <a:off x="304800" y="1143000"/>
            <a:ext cx="8229600" cy="4525963"/>
          </a:xfrm>
        </p:spPr>
        <p:txBody>
          <a:bodyPr>
            <a:normAutofit/>
          </a:bodyPr>
          <a:lstStyle/>
          <a:p>
            <a:r>
              <a:rPr lang="en-US" sz="3000" dirty="0" smtClean="0"/>
              <a:t>The term relation is used in connection with sets.</a:t>
            </a:r>
          </a:p>
          <a:p>
            <a:endParaRPr lang="en-US" sz="3000" dirty="0" smtClean="0"/>
          </a:p>
          <a:p>
            <a:r>
              <a:rPr lang="en-US" sz="3000" dirty="0" smtClean="0"/>
              <a:t>R= {&lt;1,2&gt;,&lt;1,3&gt;,&lt;2,4&gt;,&lt;4,4&gt;}</a:t>
            </a:r>
          </a:p>
          <a:p>
            <a:endParaRPr lang="en-US" sz="3000" dirty="0"/>
          </a:p>
        </p:txBody>
      </p:sp>
      <p:sp>
        <p:nvSpPr>
          <p:cNvPr id="5" name="Oval 4"/>
          <p:cNvSpPr/>
          <p:nvPr/>
        </p:nvSpPr>
        <p:spPr>
          <a:xfrm>
            <a:off x="2133600" y="4038600"/>
            <a:ext cx="7620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1</a:t>
            </a:r>
            <a:endParaRPr lang="en-US" sz="2800" b="1" dirty="0">
              <a:solidFill>
                <a:schemeClr val="tx1"/>
              </a:solidFill>
            </a:endParaRPr>
          </a:p>
        </p:txBody>
      </p:sp>
      <p:sp>
        <p:nvSpPr>
          <p:cNvPr id="6" name="Oval 5"/>
          <p:cNvSpPr/>
          <p:nvPr/>
        </p:nvSpPr>
        <p:spPr>
          <a:xfrm>
            <a:off x="4114800" y="2819400"/>
            <a:ext cx="7620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a:t>
            </a:r>
            <a:endParaRPr lang="en-US" sz="2400" b="1" dirty="0">
              <a:solidFill>
                <a:schemeClr val="tx1"/>
              </a:solidFill>
            </a:endParaRPr>
          </a:p>
        </p:txBody>
      </p:sp>
      <p:sp>
        <p:nvSpPr>
          <p:cNvPr id="7" name="Oval 6"/>
          <p:cNvSpPr/>
          <p:nvPr/>
        </p:nvSpPr>
        <p:spPr>
          <a:xfrm>
            <a:off x="6019800" y="41148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4</a:t>
            </a:r>
            <a:endParaRPr lang="en-US" sz="2800" b="1" dirty="0">
              <a:solidFill>
                <a:schemeClr val="tx1"/>
              </a:solidFill>
            </a:endParaRPr>
          </a:p>
        </p:txBody>
      </p:sp>
      <p:sp>
        <p:nvSpPr>
          <p:cNvPr id="8" name="Oval 7"/>
          <p:cNvSpPr/>
          <p:nvPr/>
        </p:nvSpPr>
        <p:spPr>
          <a:xfrm>
            <a:off x="3886200" y="5791200"/>
            <a:ext cx="7620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3</a:t>
            </a:r>
            <a:endParaRPr lang="en-US" sz="2000" b="1" dirty="0">
              <a:solidFill>
                <a:schemeClr val="tx1"/>
              </a:solidFill>
            </a:endParaRPr>
          </a:p>
        </p:txBody>
      </p:sp>
      <p:cxnSp>
        <p:nvCxnSpPr>
          <p:cNvPr id="10" name="Straight Arrow Connector 9"/>
          <p:cNvCxnSpPr/>
          <p:nvPr/>
        </p:nvCxnSpPr>
        <p:spPr>
          <a:xfrm rot="5400000" flipH="1" flipV="1">
            <a:off x="3135359" y="2884441"/>
            <a:ext cx="775074" cy="1559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1"/>
          </p:cNvCxnSpPr>
          <p:nvPr/>
        </p:nvCxnSpPr>
        <p:spPr>
          <a:xfrm>
            <a:off x="4800600" y="3200400"/>
            <a:ext cx="1330792" cy="1014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5"/>
          </p:cNvCxnSpPr>
          <p:nvPr/>
        </p:nvCxnSpPr>
        <p:spPr>
          <a:xfrm rot="16200000" flipH="1">
            <a:off x="2757067" y="4585867"/>
            <a:ext cx="1384674" cy="13307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6"/>
          </p:cNvCxnSpPr>
          <p:nvPr/>
        </p:nvCxnSpPr>
        <p:spPr>
          <a:xfrm flipH="1">
            <a:off x="6477000" y="4457700"/>
            <a:ext cx="304800" cy="432967"/>
          </a:xfrm>
          <a:prstGeom prst="curvedConnector4">
            <a:avLst>
              <a:gd name="adj1" fmla="val -75000"/>
              <a:gd name="adj2" fmla="val 89599"/>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Weight</a:t>
            </a:r>
            <a:endParaRPr lang="en-US" sz="3200" b="1" dirty="0"/>
          </a:p>
        </p:txBody>
      </p:sp>
      <p:sp>
        <p:nvSpPr>
          <p:cNvPr id="3" name="Content Placeholder 2"/>
          <p:cNvSpPr>
            <a:spLocks noGrp="1"/>
          </p:cNvSpPr>
          <p:nvPr>
            <p:ph idx="1"/>
          </p:nvPr>
        </p:nvSpPr>
        <p:spPr>
          <a:xfrm>
            <a:off x="304800" y="1219200"/>
            <a:ext cx="8229600" cy="4525963"/>
          </a:xfrm>
        </p:spPr>
        <p:txBody>
          <a:bodyPr/>
          <a:lstStyle/>
          <a:p>
            <a:r>
              <a:rPr lang="en-US" dirty="0" smtClean="0"/>
              <a:t>A weighted graph is a graph in which edges are assigned weights </a:t>
            </a:r>
            <a:r>
              <a:rPr lang="en-US" dirty="0" err="1" smtClean="0"/>
              <a:t>i.e</a:t>
            </a:r>
            <a:r>
              <a:rPr lang="en-US" dirty="0" smtClean="0"/>
              <a:t> edges hold a value</a:t>
            </a:r>
          </a:p>
          <a:p>
            <a:endParaRPr lang="en-US" dirty="0" smtClean="0"/>
          </a:p>
          <a:p>
            <a:endParaRPr lang="en-US" dirty="0"/>
          </a:p>
        </p:txBody>
      </p:sp>
      <p:sp>
        <p:nvSpPr>
          <p:cNvPr id="4" name="Oval 3"/>
          <p:cNvSpPr/>
          <p:nvPr/>
        </p:nvSpPr>
        <p:spPr>
          <a:xfrm>
            <a:off x="3810000" y="2590800"/>
            <a:ext cx="11430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5" name="Oval 4"/>
          <p:cNvSpPr/>
          <p:nvPr/>
        </p:nvSpPr>
        <p:spPr>
          <a:xfrm>
            <a:off x="2133600" y="4572000"/>
            <a:ext cx="10668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6" name="Oval 5"/>
          <p:cNvSpPr/>
          <p:nvPr/>
        </p:nvSpPr>
        <p:spPr>
          <a:xfrm>
            <a:off x="5715000" y="4648200"/>
            <a:ext cx="10668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8" name="Straight Connector 7"/>
          <p:cNvCxnSpPr>
            <a:stCxn id="4" idx="3"/>
            <a:endCxn id="5" idx="0"/>
          </p:cNvCxnSpPr>
          <p:nvPr/>
        </p:nvCxnSpPr>
        <p:spPr>
          <a:xfrm rot="5400000">
            <a:off x="2689320" y="3283930"/>
            <a:ext cx="1265751" cy="1310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 idx="5"/>
          </p:cNvCxnSpPr>
          <p:nvPr/>
        </p:nvCxnSpPr>
        <p:spPr>
          <a:xfrm rot="16200000" flipH="1">
            <a:off x="4731730" y="3360129"/>
            <a:ext cx="1418151" cy="1310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6"/>
            <a:endCxn id="6" idx="2"/>
          </p:cNvCxnSpPr>
          <p:nvPr/>
        </p:nvCxnSpPr>
        <p:spPr>
          <a:xfrm>
            <a:off x="3200400" y="5029200"/>
            <a:ext cx="2514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8000" y="3733800"/>
            <a:ext cx="533400" cy="400110"/>
          </a:xfrm>
          <a:prstGeom prst="rect">
            <a:avLst/>
          </a:prstGeom>
          <a:noFill/>
        </p:spPr>
        <p:txBody>
          <a:bodyPr wrap="square" rtlCol="0">
            <a:spAutoFit/>
          </a:bodyPr>
          <a:lstStyle/>
          <a:p>
            <a:r>
              <a:rPr lang="en-US" sz="2000" b="1" dirty="0" smtClean="0"/>
              <a:t>5</a:t>
            </a:r>
            <a:endParaRPr lang="en-US" sz="2000" b="1" dirty="0"/>
          </a:p>
        </p:txBody>
      </p:sp>
      <p:sp>
        <p:nvSpPr>
          <p:cNvPr id="14" name="TextBox 13"/>
          <p:cNvSpPr txBox="1"/>
          <p:nvPr/>
        </p:nvSpPr>
        <p:spPr>
          <a:xfrm>
            <a:off x="5334000" y="3733800"/>
            <a:ext cx="533400" cy="461665"/>
          </a:xfrm>
          <a:prstGeom prst="rect">
            <a:avLst/>
          </a:prstGeom>
          <a:noFill/>
        </p:spPr>
        <p:txBody>
          <a:bodyPr wrap="square" rtlCol="0">
            <a:spAutoFit/>
          </a:bodyPr>
          <a:lstStyle/>
          <a:p>
            <a:r>
              <a:rPr lang="en-US" sz="2400" dirty="0" smtClean="0"/>
              <a:t>2</a:t>
            </a:r>
            <a:endParaRPr lang="en-US" sz="2400" dirty="0"/>
          </a:p>
        </p:txBody>
      </p:sp>
      <p:sp>
        <p:nvSpPr>
          <p:cNvPr id="15" name="TextBox 14"/>
          <p:cNvSpPr txBox="1"/>
          <p:nvPr/>
        </p:nvSpPr>
        <p:spPr>
          <a:xfrm>
            <a:off x="4038600" y="5029200"/>
            <a:ext cx="762000" cy="400110"/>
          </a:xfrm>
          <a:prstGeom prst="rect">
            <a:avLst/>
          </a:prstGeom>
          <a:noFill/>
        </p:spPr>
        <p:txBody>
          <a:bodyPr wrap="square" rtlCol="0">
            <a:spAutoFit/>
          </a:bodyPr>
          <a:lstStyle/>
          <a:p>
            <a:r>
              <a:rPr lang="en-US" sz="2000" b="1" dirty="0" smtClean="0"/>
              <a:t>3</a:t>
            </a:r>
            <a:endParaRPr lang="en-US" sz="2000" b="1" dirty="0"/>
          </a:p>
        </p:txBody>
      </p:sp>
      <p:sp>
        <p:nvSpPr>
          <p:cNvPr id="16" name="TextBox 15"/>
          <p:cNvSpPr txBox="1"/>
          <p:nvPr/>
        </p:nvSpPr>
        <p:spPr>
          <a:xfrm>
            <a:off x="2667000" y="6019800"/>
            <a:ext cx="3886200" cy="369332"/>
          </a:xfrm>
          <a:prstGeom prst="rect">
            <a:avLst/>
          </a:prstGeom>
          <a:noFill/>
        </p:spPr>
        <p:txBody>
          <a:bodyPr wrap="square" rtlCol="0">
            <a:spAutoFit/>
          </a:bodyPr>
          <a:lstStyle/>
          <a:p>
            <a:pPr algn="ctr"/>
            <a:r>
              <a:rPr lang="en-US" b="1" dirty="0" err="1" smtClean="0"/>
              <a:t>Fig.Weighted</a:t>
            </a:r>
            <a:r>
              <a:rPr lang="en-US" b="1" dirty="0" smtClean="0"/>
              <a:t> Graph</a:t>
            </a:r>
            <a:endParaRPr lang="en-US" b="1"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600" b="1" dirty="0" smtClean="0"/>
              <a:t>Path </a:t>
            </a:r>
            <a:endParaRPr lang="en-US" sz="3600" b="1" dirty="0"/>
          </a:p>
        </p:txBody>
      </p:sp>
      <p:sp>
        <p:nvSpPr>
          <p:cNvPr id="3" name="Content Placeholder 2"/>
          <p:cNvSpPr>
            <a:spLocks noGrp="1"/>
          </p:cNvSpPr>
          <p:nvPr>
            <p:ph idx="1"/>
          </p:nvPr>
        </p:nvSpPr>
        <p:spPr>
          <a:xfrm>
            <a:off x="0" y="1143001"/>
            <a:ext cx="9144000" cy="4114800"/>
          </a:xfrm>
        </p:spPr>
        <p:txBody>
          <a:bodyPr/>
          <a:lstStyle/>
          <a:p>
            <a:r>
              <a:rPr lang="en-US" dirty="0" smtClean="0"/>
              <a:t>A path is a sequence of distinct vertices each ,adjacent to the next.</a:t>
            </a:r>
            <a:endParaRPr lang="en-US" dirty="0"/>
          </a:p>
        </p:txBody>
      </p:sp>
      <p:sp>
        <p:nvSpPr>
          <p:cNvPr id="4" name="Oval 3"/>
          <p:cNvSpPr/>
          <p:nvPr/>
        </p:nvSpPr>
        <p:spPr>
          <a:xfrm>
            <a:off x="1524000" y="2667000"/>
            <a:ext cx="609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A</a:t>
            </a:r>
            <a:endParaRPr lang="en-US" sz="2400" b="1" dirty="0">
              <a:solidFill>
                <a:schemeClr val="tx1"/>
              </a:solidFill>
            </a:endParaRPr>
          </a:p>
        </p:txBody>
      </p:sp>
      <p:sp>
        <p:nvSpPr>
          <p:cNvPr id="5" name="Oval 4"/>
          <p:cNvSpPr/>
          <p:nvPr/>
        </p:nvSpPr>
        <p:spPr>
          <a:xfrm>
            <a:off x="4191000" y="26670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t>
            </a:r>
            <a:endParaRPr lang="en-US" b="1" dirty="0">
              <a:solidFill>
                <a:schemeClr val="tx1"/>
              </a:solidFill>
            </a:endParaRPr>
          </a:p>
        </p:txBody>
      </p:sp>
      <p:sp>
        <p:nvSpPr>
          <p:cNvPr id="6" name="Oval 5"/>
          <p:cNvSpPr/>
          <p:nvPr/>
        </p:nvSpPr>
        <p:spPr>
          <a:xfrm>
            <a:off x="1524000" y="4267200"/>
            <a:ext cx="609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a:t>
            </a:r>
            <a:endParaRPr lang="en-US" b="1" dirty="0">
              <a:solidFill>
                <a:schemeClr val="tx1"/>
              </a:solidFill>
            </a:endParaRPr>
          </a:p>
        </p:txBody>
      </p:sp>
      <p:sp>
        <p:nvSpPr>
          <p:cNvPr id="7" name="Oval 6"/>
          <p:cNvSpPr/>
          <p:nvPr/>
        </p:nvSpPr>
        <p:spPr>
          <a:xfrm>
            <a:off x="4267200" y="4267200"/>
            <a:ext cx="609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a:t>
            </a:r>
            <a:endParaRPr lang="en-US" b="1" dirty="0">
              <a:solidFill>
                <a:schemeClr val="tx1"/>
              </a:solidFill>
            </a:endParaRPr>
          </a:p>
        </p:txBody>
      </p:sp>
      <p:cxnSp>
        <p:nvCxnSpPr>
          <p:cNvPr id="9" name="Straight Connector 8"/>
          <p:cNvCxnSpPr>
            <a:stCxn id="4" idx="6"/>
            <a:endCxn id="5" idx="2"/>
          </p:cNvCxnSpPr>
          <p:nvPr/>
        </p:nvCxnSpPr>
        <p:spPr>
          <a:xfrm>
            <a:off x="2133600" y="2933700"/>
            <a:ext cx="2057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3"/>
            <a:endCxn id="6" idx="7"/>
          </p:cNvCxnSpPr>
          <p:nvPr/>
        </p:nvCxnSpPr>
        <p:spPr>
          <a:xfrm rot="5400000">
            <a:off x="2545206" y="2621406"/>
            <a:ext cx="1223030" cy="2224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6"/>
            <a:endCxn id="7" idx="2"/>
          </p:cNvCxnSpPr>
          <p:nvPr/>
        </p:nvCxnSpPr>
        <p:spPr>
          <a:xfrm flipV="1">
            <a:off x="2133600" y="4495800"/>
            <a:ext cx="21336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76400" y="5715000"/>
            <a:ext cx="1905000" cy="461665"/>
          </a:xfrm>
          <a:prstGeom prst="rect">
            <a:avLst/>
          </a:prstGeom>
          <a:noFill/>
        </p:spPr>
        <p:txBody>
          <a:bodyPr wrap="square" rtlCol="0">
            <a:spAutoFit/>
          </a:bodyPr>
          <a:lstStyle/>
          <a:p>
            <a:r>
              <a:rPr lang="en-US" sz="2400" b="1" dirty="0" err="1" smtClean="0"/>
              <a:t>Fig.Path</a:t>
            </a:r>
            <a:r>
              <a:rPr lang="en-US" sz="2400" b="1" dirty="0" smtClean="0"/>
              <a:t> </a:t>
            </a:r>
            <a:endParaRPr lang="en-US" sz="2400" b="1"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Length of Path</a:t>
            </a:r>
            <a:endParaRPr lang="en-US" sz="3200" b="1" dirty="0"/>
          </a:p>
        </p:txBody>
      </p:sp>
      <p:sp>
        <p:nvSpPr>
          <p:cNvPr id="3" name="Content Placeholder 2"/>
          <p:cNvSpPr>
            <a:spLocks noGrp="1"/>
          </p:cNvSpPr>
          <p:nvPr>
            <p:ph idx="1"/>
          </p:nvPr>
        </p:nvSpPr>
        <p:spPr/>
        <p:txBody>
          <a:bodyPr/>
          <a:lstStyle/>
          <a:p>
            <a:r>
              <a:rPr lang="en-US" dirty="0" smtClean="0"/>
              <a:t>Length of path is nothing but total number of edges included in the path from source node to destination node.</a:t>
            </a:r>
          </a:p>
          <a:p>
            <a:r>
              <a:rPr lang="en-US" dirty="0" smtClean="0"/>
              <a:t>Here the length of this graph is 3 </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2971800" y="3962400"/>
            <a:ext cx="3133725" cy="1933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Types of Graph</a:t>
            </a:r>
            <a:endParaRPr lang="en-US" sz="3600" b="1" dirty="0"/>
          </a:p>
        </p:txBody>
      </p:sp>
      <p:sp>
        <p:nvSpPr>
          <p:cNvPr id="3" name="Content Placeholder 2"/>
          <p:cNvSpPr>
            <a:spLocks noGrp="1"/>
          </p:cNvSpPr>
          <p:nvPr>
            <p:ph idx="1"/>
          </p:nvPr>
        </p:nvSpPr>
        <p:spPr/>
        <p:txBody>
          <a:bodyPr>
            <a:normAutofit/>
          </a:bodyPr>
          <a:lstStyle/>
          <a:p>
            <a:r>
              <a:rPr lang="en-US" sz="2800" dirty="0" smtClean="0"/>
              <a:t>1.Directed Graph</a:t>
            </a:r>
          </a:p>
          <a:p>
            <a:r>
              <a:rPr lang="en-US" sz="2800" dirty="0" smtClean="0"/>
              <a:t>2.Undirected Graph</a:t>
            </a:r>
          </a:p>
          <a:p>
            <a:r>
              <a:rPr lang="en-US" sz="2800" dirty="0" smtClean="0"/>
              <a:t>3.Complete Graph</a:t>
            </a:r>
          </a:p>
          <a:p>
            <a:r>
              <a:rPr lang="en-US" sz="2800" dirty="0" smtClean="0"/>
              <a:t>4.Connected Graph</a:t>
            </a:r>
          </a:p>
          <a:p>
            <a:r>
              <a:rPr lang="en-US" sz="2800" dirty="0" smtClean="0"/>
              <a:t>5.Multigraph</a:t>
            </a:r>
            <a:endParaRPr lang="en-US" sz="28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b="1" dirty="0" smtClean="0"/>
              <a:t>Directed Graph</a:t>
            </a:r>
            <a:endParaRPr lang="en-US" sz="3200" b="1" dirty="0"/>
          </a:p>
        </p:txBody>
      </p:sp>
      <p:sp>
        <p:nvSpPr>
          <p:cNvPr id="3" name="Content Placeholder 2"/>
          <p:cNvSpPr>
            <a:spLocks noGrp="1"/>
          </p:cNvSpPr>
          <p:nvPr>
            <p:ph idx="1"/>
          </p:nvPr>
        </p:nvSpPr>
        <p:spPr/>
        <p:txBody>
          <a:bodyPr/>
          <a:lstStyle/>
          <a:p>
            <a:r>
              <a:rPr lang="en-US" dirty="0" smtClean="0"/>
              <a:t>A directed graph G is also called digraph.</a:t>
            </a:r>
          </a:p>
          <a:p>
            <a:r>
              <a:rPr lang="en-US" dirty="0" smtClean="0"/>
              <a:t>Each edge e in G is assigned a direction.</a:t>
            </a:r>
          </a:p>
          <a:p>
            <a:endParaRPr lang="en-US" dirty="0"/>
          </a:p>
        </p:txBody>
      </p:sp>
      <p:sp>
        <p:nvSpPr>
          <p:cNvPr id="4" name="Oval 3"/>
          <p:cNvSpPr/>
          <p:nvPr/>
        </p:nvSpPr>
        <p:spPr>
          <a:xfrm>
            <a:off x="2895600" y="3352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A</a:t>
            </a:r>
            <a:endParaRPr lang="en-US" sz="2000" b="1" dirty="0">
              <a:solidFill>
                <a:schemeClr val="tx1"/>
              </a:solidFill>
            </a:endParaRPr>
          </a:p>
        </p:txBody>
      </p:sp>
      <p:sp>
        <p:nvSpPr>
          <p:cNvPr id="5" name="Oval 4"/>
          <p:cNvSpPr/>
          <p:nvPr/>
        </p:nvSpPr>
        <p:spPr>
          <a:xfrm>
            <a:off x="1676400" y="4648200"/>
            <a:ext cx="6096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B</a:t>
            </a:r>
            <a:endParaRPr lang="en-US" sz="2000" b="1" dirty="0">
              <a:solidFill>
                <a:schemeClr val="tx1"/>
              </a:solidFill>
            </a:endParaRPr>
          </a:p>
        </p:txBody>
      </p:sp>
      <p:sp>
        <p:nvSpPr>
          <p:cNvPr id="6" name="Oval 5"/>
          <p:cNvSpPr/>
          <p:nvPr/>
        </p:nvSpPr>
        <p:spPr>
          <a:xfrm>
            <a:off x="4114800" y="464820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C</a:t>
            </a:r>
            <a:endParaRPr lang="en-US" sz="2000" b="1" dirty="0">
              <a:solidFill>
                <a:schemeClr val="tx1"/>
              </a:solidFill>
            </a:endParaRPr>
          </a:p>
        </p:txBody>
      </p:sp>
      <p:sp>
        <p:nvSpPr>
          <p:cNvPr id="7" name="Oval 6"/>
          <p:cNvSpPr/>
          <p:nvPr/>
        </p:nvSpPr>
        <p:spPr>
          <a:xfrm>
            <a:off x="2819400" y="5791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D</a:t>
            </a:r>
            <a:endParaRPr lang="en-US" sz="2000" b="1" dirty="0">
              <a:solidFill>
                <a:schemeClr val="tx1"/>
              </a:solidFill>
            </a:endParaRPr>
          </a:p>
        </p:txBody>
      </p:sp>
      <p:cxnSp>
        <p:nvCxnSpPr>
          <p:cNvPr id="9" name="Straight Arrow Connector 8"/>
          <p:cNvCxnSpPr/>
          <p:nvPr/>
        </p:nvCxnSpPr>
        <p:spPr>
          <a:xfrm rot="5400000">
            <a:off x="2068559" y="3875041"/>
            <a:ext cx="907070" cy="7769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5"/>
            <a:endCxn id="6" idx="1"/>
          </p:cNvCxnSpPr>
          <p:nvPr/>
        </p:nvCxnSpPr>
        <p:spPr>
          <a:xfrm rot="16200000" flipH="1">
            <a:off x="3318365" y="3840605"/>
            <a:ext cx="907070" cy="8420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6"/>
            <a:endCxn id="6" idx="3"/>
          </p:cNvCxnSpPr>
          <p:nvPr/>
        </p:nvCxnSpPr>
        <p:spPr>
          <a:xfrm flipV="1">
            <a:off x="3276600" y="5038445"/>
            <a:ext cx="916315" cy="981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4"/>
            <a:endCxn id="7" idx="1"/>
          </p:cNvCxnSpPr>
          <p:nvPr/>
        </p:nvCxnSpPr>
        <p:spPr>
          <a:xfrm rot="16200000" flipH="1">
            <a:off x="2057400" y="5029199"/>
            <a:ext cx="752755" cy="9051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Undirected Graph</a:t>
            </a:r>
            <a:endParaRPr lang="en-US" b="1" dirty="0"/>
          </a:p>
        </p:txBody>
      </p:sp>
      <p:sp>
        <p:nvSpPr>
          <p:cNvPr id="3" name="Content Placeholder 2"/>
          <p:cNvSpPr>
            <a:spLocks noGrp="1"/>
          </p:cNvSpPr>
          <p:nvPr>
            <p:ph idx="1"/>
          </p:nvPr>
        </p:nvSpPr>
        <p:spPr/>
        <p:txBody>
          <a:bodyPr/>
          <a:lstStyle/>
          <a:p>
            <a:r>
              <a:rPr lang="en-US" dirty="0" smtClean="0"/>
              <a:t>An undirected graph G is a graph in which each edge e is not assigned a direction.</a:t>
            </a:r>
          </a:p>
          <a:p>
            <a:endParaRPr lang="en-US" dirty="0" smtClean="0"/>
          </a:p>
          <a:p>
            <a:endParaRPr lang="en-US" dirty="0"/>
          </a:p>
        </p:txBody>
      </p:sp>
      <p:sp>
        <p:nvSpPr>
          <p:cNvPr id="4" name="Oval 3"/>
          <p:cNvSpPr/>
          <p:nvPr/>
        </p:nvSpPr>
        <p:spPr>
          <a:xfrm>
            <a:off x="1981200" y="3505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5" name="Oval 4"/>
          <p:cNvSpPr/>
          <p:nvPr/>
        </p:nvSpPr>
        <p:spPr>
          <a:xfrm>
            <a:off x="4724400" y="3505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
        <p:nvSpPr>
          <p:cNvPr id="6" name="Oval 5"/>
          <p:cNvSpPr/>
          <p:nvPr/>
        </p:nvSpPr>
        <p:spPr>
          <a:xfrm>
            <a:off x="2057400" y="51816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sp>
        <p:nvSpPr>
          <p:cNvPr id="7" name="Oval 6"/>
          <p:cNvSpPr/>
          <p:nvPr/>
        </p:nvSpPr>
        <p:spPr>
          <a:xfrm>
            <a:off x="4648200" y="50292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cxnSp>
        <p:nvCxnSpPr>
          <p:cNvPr id="9" name="Straight Connector 8"/>
          <p:cNvCxnSpPr>
            <a:stCxn id="4" idx="6"/>
            <a:endCxn id="5" idx="2"/>
          </p:cNvCxnSpPr>
          <p:nvPr/>
        </p:nvCxnSpPr>
        <p:spPr>
          <a:xfrm>
            <a:off x="2438400" y="3733800"/>
            <a:ext cx="2286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3"/>
          </p:cNvCxnSpPr>
          <p:nvPr/>
        </p:nvCxnSpPr>
        <p:spPr>
          <a:xfrm rot="5400000">
            <a:off x="2895601" y="3438245"/>
            <a:ext cx="1438555" cy="2352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90800" y="5334000"/>
            <a:ext cx="2057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33600" y="5943600"/>
            <a:ext cx="3200400" cy="461665"/>
          </a:xfrm>
          <a:prstGeom prst="rect">
            <a:avLst/>
          </a:prstGeom>
          <a:noFill/>
        </p:spPr>
        <p:txBody>
          <a:bodyPr wrap="square" rtlCol="0">
            <a:spAutoFit/>
          </a:bodyPr>
          <a:lstStyle/>
          <a:p>
            <a:r>
              <a:rPr lang="en-US" sz="2400" b="1" dirty="0" smtClean="0"/>
              <a:t>Fig. Undirected Graph</a:t>
            </a:r>
            <a:endParaRPr lang="en-US" sz="2400" b="1"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Complete Graph</a:t>
            </a:r>
            <a:endParaRPr lang="en-US" sz="3600" dirty="0"/>
          </a:p>
        </p:txBody>
      </p:sp>
      <p:sp>
        <p:nvSpPr>
          <p:cNvPr id="3" name="Content Placeholder 2"/>
          <p:cNvSpPr>
            <a:spLocks noGrp="1"/>
          </p:cNvSpPr>
          <p:nvPr>
            <p:ph idx="1"/>
          </p:nvPr>
        </p:nvSpPr>
        <p:spPr/>
        <p:txBody>
          <a:bodyPr/>
          <a:lstStyle/>
          <a:p>
            <a:r>
              <a:rPr lang="en-US" dirty="0" smtClean="0"/>
              <a:t>A graph G is said to be complete graph if there exists an edge between every pair of vertices</a:t>
            </a:r>
            <a:endParaRPr lang="en-US" dirty="0"/>
          </a:p>
        </p:txBody>
      </p:sp>
      <p:sp>
        <p:nvSpPr>
          <p:cNvPr id="4" name="Oval 3"/>
          <p:cNvSpPr/>
          <p:nvPr/>
        </p:nvSpPr>
        <p:spPr>
          <a:xfrm>
            <a:off x="2057400" y="32766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a:t>
            </a:r>
            <a:endParaRPr lang="en-US" b="1" dirty="0">
              <a:solidFill>
                <a:schemeClr val="tx1"/>
              </a:solidFill>
            </a:endParaRPr>
          </a:p>
        </p:txBody>
      </p:sp>
      <p:sp>
        <p:nvSpPr>
          <p:cNvPr id="5" name="Oval 4"/>
          <p:cNvSpPr/>
          <p:nvPr/>
        </p:nvSpPr>
        <p:spPr>
          <a:xfrm>
            <a:off x="3429000" y="4800600"/>
            <a:ext cx="6096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a:t>
            </a:r>
            <a:endParaRPr lang="en-US" b="1" dirty="0">
              <a:solidFill>
                <a:schemeClr val="tx1"/>
              </a:solidFill>
            </a:endParaRPr>
          </a:p>
        </p:txBody>
      </p:sp>
      <p:sp>
        <p:nvSpPr>
          <p:cNvPr id="6" name="Oval 5"/>
          <p:cNvSpPr/>
          <p:nvPr/>
        </p:nvSpPr>
        <p:spPr>
          <a:xfrm>
            <a:off x="457200" y="4876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t>
            </a:r>
            <a:endParaRPr lang="en-US" b="1" dirty="0">
              <a:solidFill>
                <a:schemeClr val="tx1"/>
              </a:solidFill>
            </a:endParaRPr>
          </a:p>
        </p:txBody>
      </p:sp>
      <p:cxnSp>
        <p:nvCxnSpPr>
          <p:cNvPr id="8" name="Straight Connector 7"/>
          <p:cNvCxnSpPr>
            <a:stCxn id="4" idx="3"/>
            <a:endCxn id="6" idx="7"/>
          </p:cNvCxnSpPr>
          <p:nvPr/>
        </p:nvCxnSpPr>
        <p:spPr>
          <a:xfrm rot="5400000">
            <a:off x="912485" y="3731885"/>
            <a:ext cx="1223030" cy="1223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 idx="5"/>
          </p:cNvCxnSpPr>
          <p:nvPr/>
        </p:nvCxnSpPr>
        <p:spPr>
          <a:xfrm rot="16200000" flipH="1">
            <a:off x="2398385" y="3846184"/>
            <a:ext cx="1373515" cy="1144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5" idx="2"/>
          </p:cNvCxnSpPr>
          <p:nvPr/>
        </p:nvCxnSpPr>
        <p:spPr>
          <a:xfrm flipV="1">
            <a:off x="914400" y="5067300"/>
            <a:ext cx="251460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srcRect/>
          <a:stretch>
            <a:fillRect/>
          </a:stretch>
        </p:blipFill>
        <p:spPr bwMode="auto">
          <a:xfrm>
            <a:off x="5791200" y="2819400"/>
            <a:ext cx="2514600" cy="2581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Connected Graph</a:t>
            </a:r>
            <a:endParaRPr lang="en-US" sz="3600" dirty="0"/>
          </a:p>
        </p:txBody>
      </p:sp>
      <p:sp>
        <p:nvSpPr>
          <p:cNvPr id="3" name="Content Placeholder 2"/>
          <p:cNvSpPr>
            <a:spLocks noGrp="1"/>
          </p:cNvSpPr>
          <p:nvPr>
            <p:ph idx="1"/>
          </p:nvPr>
        </p:nvSpPr>
        <p:spPr/>
        <p:txBody>
          <a:bodyPr/>
          <a:lstStyle/>
          <a:p>
            <a:r>
              <a:rPr lang="en-US" dirty="0" smtClean="0"/>
              <a:t>A graph G is said to be connected if there is at least one path between every pair of vertices in G.</a:t>
            </a:r>
          </a:p>
          <a:p>
            <a:endParaRPr lang="en-US" dirty="0"/>
          </a:p>
        </p:txBody>
      </p:sp>
      <p:sp>
        <p:nvSpPr>
          <p:cNvPr id="4" name="Oval 3"/>
          <p:cNvSpPr/>
          <p:nvPr/>
        </p:nvSpPr>
        <p:spPr>
          <a:xfrm>
            <a:off x="1905000" y="342900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5" name="Oval 4"/>
          <p:cNvSpPr/>
          <p:nvPr/>
        </p:nvSpPr>
        <p:spPr>
          <a:xfrm>
            <a:off x="3657600" y="342900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6" name="Oval 5"/>
          <p:cNvSpPr/>
          <p:nvPr/>
        </p:nvSpPr>
        <p:spPr>
          <a:xfrm>
            <a:off x="5562600" y="342900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sp>
        <p:nvSpPr>
          <p:cNvPr id="7" name="Oval 6"/>
          <p:cNvSpPr/>
          <p:nvPr/>
        </p:nvSpPr>
        <p:spPr>
          <a:xfrm>
            <a:off x="1905000" y="487680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8" name="Oval 7"/>
          <p:cNvSpPr/>
          <p:nvPr/>
        </p:nvSpPr>
        <p:spPr>
          <a:xfrm>
            <a:off x="3810000" y="4800600"/>
            <a:ext cx="5334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10" name="Straight Connector 9"/>
          <p:cNvCxnSpPr>
            <a:stCxn id="4" idx="4"/>
            <a:endCxn id="7" idx="0"/>
          </p:cNvCxnSpPr>
          <p:nvPr/>
        </p:nvCxnSpPr>
        <p:spPr>
          <a:xfrm rot="5400000">
            <a:off x="1676400" y="4381500"/>
            <a:ext cx="990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4" idx="6"/>
            <a:endCxn id="5" idx="2"/>
          </p:cNvCxnSpPr>
          <p:nvPr/>
        </p:nvCxnSpPr>
        <p:spPr>
          <a:xfrm>
            <a:off x="2438400" y="3657600"/>
            <a:ext cx="1219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6"/>
            <a:endCxn id="6" idx="2"/>
          </p:cNvCxnSpPr>
          <p:nvPr/>
        </p:nvCxnSpPr>
        <p:spPr>
          <a:xfrm>
            <a:off x="4191000" y="3657600"/>
            <a:ext cx="1371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362200" y="3733800"/>
            <a:ext cx="3202315" cy="1286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5"/>
            <a:endCxn id="8" idx="3"/>
          </p:cNvCxnSpPr>
          <p:nvPr/>
        </p:nvCxnSpPr>
        <p:spPr>
          <a:xfrm rot="5400000" flipH="1" flipV="1">
            <a:off x="3086100" y="4465030"/>
            <a:ext cx="76200" cy="1527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6"/>
            <a:endCxn id="6" idx="4"/>
          </p:cNvCxnSpPr>
          <p:nvPr/>
        </p:nvCxnSpPr>
        <p:spPr>
          <a:xfrm flipV="1">
            <a:off x="4343400" y="3886200"/>
            <a:ext cx="1485900" cy="1143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8686800" cy="6705600"/>
          </a:xfrm>
        </p:spPr>
        <p:txBody>
          <a:bodyPr/>
          <a:lstStyle/>
          <a:p>
            <a:endParaRPr lang="en-US" dirty="0" smtClean="0"/>
          </a:p>
          <a:p>
            <a:endParaRPr lang="en-US" dirty="0"/>
          </a:p>
          <a:p>
            <a:endParaRPr lang="en-US" dirty="0" smtClean="0"/>
          </a:p>
          <a:p>
            <a:r>
              <a:rPr lang="en-US" dirty="0" err="1" smtClean="0"/>
              <a:t>i</a:t>
            </a:r>
            <a:r>
              <a:rPr lang="en-US" dirty="0"/>
              <a:t>. </a:t>
            </a:r>
            <a:r>
              <a:rPr lang="en-US" b="1" dirty="0"/>
              <a:t>Parent: The predecessor of a node.</a:t>
            </a:r>
          </a:p>
          <a:p>
            <a:r>
              <a:rPr lang="en-US" dirty="0"/>
              <a:t>ii. </a:t>
            </a:r>
            <a:r>
              <a:rPr lang="en-US" b="1" dirty="0"/>
              <a:t>Child: Any successor of a node.</a:t>
            </a:r>
          </a:p>
          <a:p>
            <a:r>
              <a:rPr lang="en-US" dirty="0"/>
              <a:t>iii. </a:t>
            </a:r>
            <a:r>
              <a:rPr lang="en-US" b="1" dirty="0"/>
              <a:t>Siblings: Any pair of nodes that have the same parent.</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rmAutofit fontScale="90000"/>
          </a:bodyPr>
          <a:lstStyle/>
          <a:p>
            <a:r>
              <a:rPr lang="en-US" dirty="0" smtClean="0"/>
              <a:t>Multi Graph</a:t>
            </a:r>
            <a:endParaRPr lang="en-US" dirty="0"/>
          </a:p>
        </p:txBody>
      </p:sp>
      <p:sp>
        <p:nvSpPr>
          <p:cNvPr id="3" name="Content Placeholder 2"/>
          <p:cNvSpPr>
            <a:spLocks noGrp="1"/>
          </p:cNvSpPr>
          <p:nvPr>
            <p:ph idx="1"/>
          </p:nvPr>
        </p:nvSpPr>
        <p:spPr/>
        <p:txBody>
          <a:bodyPr/>
          <a:lstStyle/>
          <a:p>
            <a:r>
              <a:rPr lang="en-US" dirty="0" smtClean="0"/>
              <a:t>A graph which contain pair of nodes joined by more than one edge is called </a:t>
            </a:r>
            <a:r>
              <a:rPr lang="en-US" dirty="0" err="1" smtClean="0"/>
              <a:t>multigraph</a:t>
            </a:r>
            <a:r>
              <a:rPr lang="en-US" dirty="0" smtClean="0"/>
              <a:t> and such edges are called as parallel edges.</a:t>
            </a:r>
            <a:endParaRPr lang="en-US" dirty="0"/>
          </a:p>
        </p:txBody>
      </p:sp>
      <p:sp>
        <p:nvSpPr>
          <p:cNvPr id="4" name="Oval 3"/>
          <p:cNvSpPr/>
          <p:nvPr/>
        </p:nvSpPr>
        <p:spPr>
          <a:xfrm>
            <a:off x="2209800" y="36576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5" name="Oval 4"/>
          <p:cNvSpPr/>
          <p:nvPr/>
        </p:nvSpPr>
        <p:spPr>
          <a:xfrm>
            <a:off x="4114800" y="36576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6" name="Oval 5"/>
          <p:cNvSpPr/>
          <p:nvPr/>
        </p:nvSpPr>
        <p:spPr>
          <a:xfrm>
            <a:off x="2286000" y="50292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7" name="Oval 6"/>
          <p:cNvSpPr/>
          <p:nvPr/>
        </p:nvSpPr>
        <p:spPr>
          <a:xfrm>
            <a:off x="4114800" y="4953000"/>
            <a:ext cx="457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9" name="Straight Arrow Connector 8"/>
          <p:cNvCxnSpPr>
            <a:stCxn id="4" idx="6"/>
            <a:endCxn id="5" idx="2"/>
          </p:cNvCxnSpPr>
          <p:nvPr/>
        </p:nvCxnSpPr>
        <p:spPr>
          <a:xfrm>
            <a:off x="2667000" y="3848100"/>
            <a:ext cx="1447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4"/>
            <a:endCxn id="7" idx="0"/>
          </p:cNvCxnSpPr>
          <p:nvPr/>
        </p:nvCxnSpPr>
        <p:spPr>
          <a:xfrm rot="5400000">
            <a:off x="3886200" y="44958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4" idx="4"/>
          </p:cNvCxnSpPr>
          <p:nvPr/>
        </p:nvCxnSpPr>
        <p:spPr>
          <a:xfrm rot="16200000" flipV="1">
            <a:off x="1981200" y="4495800"/>
            <a:ext cx="990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6" idx="6"/>
          </p:cNvCxnSpPr>
          <p:nvPr/>
        </p:nvCxnSpPr>
        <p:spPr>
          <a:xfrm rot="10800000" flipV="1">
            <a:off x="2743200" y="5143500"/>
            <a:ext cx="1371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3"/>
            <a:endCxn id="6" idx="2"/>
          </p:cNvCxnSpPr>
          <p:nvPr/>
        </p:nvCxnSpPr>
        <p:spPr>
          <a:xfrm rot="16200000" flipH="1">
            <a:off x="1662929" y="4596629"/>
            <a:ext cx="1236896" cy="92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563562"/>
          </a:xfrm>
        </p:spPr>
        <p:txBody>
          <a:bodyPr>
            <a:normAutofit fontScale="90000"/>
          </a:bodyPr>
          <a:lstStyle/>
          <a:p>
            <a:r>
              <a:rPr lang="en-US" sz="3100" b="1" dirty="0" smtClean="0"/>
              <a:t>Representation</a:t>
            </a:r>
            <a:r>
              <a:rPr lang="en-US" b="1" dirty="0" smtClean="0"/>
              <a:t> </a:t>
            </a:r>
            <a:r>
              <a:rPr lang="en-US" sz="3100" b="1" dirty="0" smtClean="0"/>
              <a:t>of Graph</a:t>
            </a:r>
            <a:endParaRPr lang="en-US" b="1" dirty="0"/>
          </a:p>
        </p:txBody>
      </p:sp>
      <p:sp>
        <p:nvSpPr>
          <p:cNvPr id="3" name="Content Placeholder 2"/>
          <p:cNvSpPr>
            <a:spLocks noGrp="1"/>
          </p:cNvSpPr>
          <p:nvPr>
            <p:ph idx="1"/>
          </p:nvPr>
        </p:nvSpPr>
        <p:spPr>
          <a:xfrm>
            <a:off x="228600" y="990600"/>
            <a:ext cx="8915400" cy="5715000"/>
          </a:xfrm>
        </p:spPr>
        <p:txBody>
          <a:bodyPr>
            <a:normAutofit/>
          </a:bodyPr>
          <a:lstStyle/>
          <a:p>
            <a:r>
              <a:rPr lang="en-US" sz="2800" dirty="0" smtClean="0"/>
              <a:t>There are two methods of representing graph in computer memory.</a:t>
            </a:r>
          </a:p>
          <a:p>
            <a:endParaRPr lang="en-US" sz="2800" dirty="0" smtClean="0"/>
          </a:p>
          <a:p>
            <a:r>
              <a:rPr lang="en-US" sz="2800" dirty="0" smtClean="0"/>
              <a:t>1.Sequential representation of graph</a:t>
            </a:r>
          </a:p>
          <a:p>
            <a:r>
              <a:rPr lang="en-US" sz="2800" dirty="0" smtClean="0"/>
              <a:t>2.Linked representation</a:t>
            </a:r>
            <a:endParaRPr lang="en-US" sz="28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487362"/>
          </a:xfrm>
        </p:spPr>
        <p:txBody>
          <a:bodyPr>
            <a:normAutofit fontScale="90000"/>
          </a:bodyPr>
          <a:lstStyle/>
          <a:p>
            <a:r>
              <a:rPr lang="en-US" dirty="0" smtClean="0"/>
              <a:t/>
            </a:r>
            <a:br>
              <a:rPr lang="en-US" dirty="0" smtClean="0"/>
            </a:br>
            <a:r>
              <a:rPr lang="en-US" sz="3100" b="1" dirty="0" smtClean="0"/>
              <a:t>1.Sequential representation of graph</a:t>
            </a:r>
            <a:br>
              <a:rPr lang="en-US" sz="3100" b="1" dirty="0" smtClean="0"/>
            </a:br>
            <a:endParaRPr lang="en-US" b="1" dirty="0"/>
          </a:p>
        </p:txBody>
      </p:sp>
      <p:sp>
        <p:nvSpPr>
          <p:cNvPr id="3" name="Content Placeholder 2"/>
          <p:cNvSpPr>
            <a:spLocks noGrp="1"/>
          </p:cNvSpPr>
          <p:nvPr>
            <p:ph idx="1"/>
          </p:nvPr>
        </p:nvSpPr>
        <p:spPr>
          <a:xfrm>
            <a:off x="457200" y="1066800"/>
            <a:ext cx="8229600" cy="5059363"/>
          </a:xfrm>
        </p:spPr>
        <p:txBody>
          <a:bodyPr/>
          <a:lstStyle/>
          <a:p>
            <a:r>
              <a:rPr lang="en-US" sz="2800" dirty="0" smtClean="0"/>
              <a:t>The sequential representation of graph is done by means of adjacency matrix.</a:t>
            </a:r>
          </a:p>
          <a:p>
            <a:pPr>
              <a:buNone/>
            </a:pPr>
            <a:endParaRPr lang="en-US" dirty="0" smtClean="0"/>
          </a:p>
          <a:p>
            <a:r>
              <a:rPr lang="en-US" dirty="0" smtClean="0"/>
              <a:t>Adjacency matrix:-</a:t>
            </a:r>
            <a:r>
              <a:rPr lang="en-US" sz="2800" dirty="0" smtClean="0"/>
              <a:t> It is used to represent which nodes are adjacent to one </a:t>
            </a:r>
            <a:r>
              <a:rPr lang="en-US" dirty="0" smtClean="0"/>
              <a:t>an</a:t>
            </a:r>
            <a:r>
              <a:rPr lang="en-US" sz="2800" dirty="0" smtClean="0"/>
              <a:t>other.</a:t>
            </a:r>
          </a:p>
          <a:p>
            <a:endParaRPr lang="en-US" sz="2400" dirty="0" smtClean="0"/>
          </a:p>
          <a:p>
            <a:r>
              <a:rPr lang="en-US" sz="2800" dirty="0" smtClean="0"/>
              <a:t>Or  two nodes are said to be adjacent if there is an </a:t>
            </a:r>
            <a:r>
              <a:rPr lang="en-US" sz="2800" dirty="0" smtClean="0"/>
              <a:t>edge(line) </a:t>
            </a:r>
            <a:r>
              <a:rPr lang="en-US" sz="2800" dirty="0" smtClean="0"/>
              <a:t>connecting them.</a:t>
            </a:r>
            <a:endParaRPr lang="en-US" sz="28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0"/>
            <a:ext cx="8229600" cy="4525963"/>
          </a:xfrm>
        </p:spPr>
        <p:txBody>
          <a:bodyPr>
            <a:normAutofit/>
          </a:bodyPr>
          <a:lstStyle/>
          <a:p>
            <a:endParaRPr lang="en-US" sz="2800" dirty="0" smtClean="0"/>
          </a:p>
          <a:p>
            <a:r>
              <a:rPr lang="en-US" sz="2800" dirty="0" smtClean="0"/>
              <a:t>Adjacency matrix  A of Graph G is a two dimensional array of n*n elements where n is the number of vertices.</a:t>
            </a:r>
          </a:p>
          <a:p>
            <a:endParaRPr lang="en-US" sz="2800" dirty="0" smtClean="0"/>
          </a:p>
          <a:p>
            <a:r>
              <a:rPr lang="en-US" sz="2800" dirty="0" smtClean="0"/>
              <a:t>A[</a:t>
            </a:r>
            <a:r>
              <a:rPr lang="en-US" sz="2800" dirty="0" err="1" smtClean="0"/>
              <a:t>i</a:t>
            </a:r>
            <a:r>
              <a:rPr lang="en-US" sz="2800" dirty="0" smtClean="0"/>
              <a:t>][ j]=1        if there exist an edge between </a:t>
            </a:r>
            <a:r>
              <a:rPr lang="en-US" sz="2800" dirty="0" err="1" smtClean="0"/>
              <a:t>i</a:t>
            </a:r>
            <a:r>
              <a:rPr lang="en-US" sz="2800" dirty="0" smtClean="0"/>
              <a:t> and j </a:t>
            </a:r>
          </a:p>
          <a:p>
            <a:r>
              <a:rPr lang="en-US" sz="2800" dirty="0" smtClean="0"/>
              <a:t>A[</a:t>
            </a:r>
            <a:r>
              <a:rPr lang="en-US" sz="2800" dirty="0" err="1" smtClean="0"/>
              <a:t>i</a:t>
            </a:r>
            <a:r>
              <a:rPr lang="en-US" sz="2800" dirty="0" smtClean="0"/>
              <a:t>][ j]= 0       if no edge exists between </a:t>
            </a:r>
            <a:r>
              <a:rPr lang="en-US" sz="2800" dirty="0" err="1" smtClean="0"/>
              <a:t>i</a:t>
            </a:r>
            <a:r>
              <a:rPr lang="en-US" sz="2800" dirty="0" smtClean="0"/>
              <a:t> and j </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457200"/>
          </a:xfrm>
        </p:spPr>
        <p:txBody>
          <a:bodyPr>
            <a:normAutofit fontScale="90000"/>
          </a:bodyPr>
          <a:lstStyle/>
          <a:p>
            <a:r>
              <a:rPr lang="en-US" sz="3600" b="1" dirty="0" smtClean="0"/>
              <a:t>Adjacency </a:t>
            </a:r>
            <a:r>
              <a:rPr lang="en-US" sz="3600" b="1" dirty="0" smtClean="0"/>
              <a:t>Matrix for directed graph</a:t>
            </a:r>
            <a:endParaRPr lang="en-US" sz="3600" b="1" dirty="0"/>
          </a:p>
        </p:txBody>
      </p:sp>
      <p:pic>
        <p:nvPicPr>
          <p:cNvPr id="97282" name="Picture 2"/>
          <p:cNvPicPr>
            <a:picLocks noGrp="1" noChangeAspect="1" noChangeArrowheads="1"/>
          </p:cNvPicPr>
          <p:nvPr>
            <p:ph idx="1"/>
          </p:nvPr>
        </p:nvPicPr>
        <p:blipFill>
          <a:blip r:embed="rId2"/>
          <a:srcRect/>
          <a:stretch>
            <a:fillRect/>
          </a:stretch>
        </p:blipFill>
        <p:spPr bwMode="auto">
          <a:xfrm>
            <a:off x="1062037" y="1219200"/>
            <a:ext cx="7019925" cy="4801395"/>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0354" name="Picture 2"/>
          <p:cNvPicPr>
            <a:picLocks noGrp="1" noChangeAspect="1" noChangeArrowheads="1"/>
          </p:cNvPicPr>
          <p:nvPr>
            <p:ph idx="1"/>
          </p:nvPr>
        </p:nvPicPr>
        <p:blipFill>
          <a:blip r:embed="rId2"/>
          <a:srcRect/>
          <a:stretch>
            <a:fillRect/>
          </a:stretch>
        </p:blipFill>
        <p:spPr bwMode="auto">
          <a:xfrm>
            <a:off x="795337" y="762000"/>
            <a:ext cx="7891463" cy="5486399"/>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1378" name="Picture 2"/>
          <p:cNvPicPr>
            <a:picLocks noGrp="1" noChangeAspect="1" noChangeArrowheads="1"/>
          </p:cNvPicPr>
          <p:nvPr>
            <p:ph idx="1"/>
          </p:nvPr>
        </p:nvPicPr>
        <p:blipFill>
          <a:blip r:embed="rId2"/>
          <a:srcRect/>
          <a:stretch>
            <a:fillRect/>
          </a:stretch>
        </p:blipFill>
        <p:spPr bwMode="auto">
          <a:xfrm>
            <a:off x="228600" y="457200"/>
            <a:ext cx="8610600" cy="609600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8306" name="Picture 2"/>
          <p:cNvPicPr>
            <a:picLocks noGrp="1" noChangeAspect="1" noChangeArrowheads="1"/>
          </p:cNvPicPr>
          <p:nvPr>
            <p:ph idx="1"/>
          </p:nvPr>
        </p:nvPicPr>
        <p:blipFill>
          <a:blip r:embed="rId2"/>
          <a:srcRect/>
          <a:stretch>
            <a:fillRect/>
          </a:stretch>
        </p:blipFill>
        <p:spPr bwMode="auto">
          <a:xfrm>
            <a:off x="704850" y="685800"/>
            <a:ext cx="8134350" cy="5791200"/>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9330" name="Picture 2"/>
          <p:cNvPicPr>
            <a:picLocks noGrp="1" noChangeAspect="1" noChangeArrowheads="1"/>
          </p:cNvPicPr>
          <p:nvPr>
            <p:ph idx="1"/>
          </p:nvPr>
        </p:nvPicPr>
        <p:blipFill>
          <a:blip r:embed="rId2"/>
          <a:srcRect/>
          <a:stretch>
            <a:fillRect/>
          </a:stretch>
        </p:blipFill>
        <p:spPr bwMode="auto">
          <a:xfrm>
            <a:off x="381001" y="685800"/>
            <a:ext cx="8458200" cy="57150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686800" cy="4525963"/>
          </a:xfrm>
        </p:spPr>
        <p:txBody>
          <a:bodyPr>
            <a:normAutofit/>
          </a:bodyPr>
          <a:lstStyle/>
          <a:p>
            <a:r>
              <a:rPr lang="en-US" sz="2800" b="1" dirty="0" smtClean="0"/>
              <a:t>Adjacency matrix representation of Undirected Graph</a:t>
            </a:r>
          </a:p>
          <a:p>
            <a:endParaRPr lang="en-US" sz="2800" b="1" dirty="0" smtClean="0"/>
          </a:p>
          <a:p>
            <a:r>
              <a:rPr lang="en-US" sz="2800" b="1" dirty="0" smtClean="0"/>
              <a:t>Adjacency matrix representation of Directed Graph</a:t>
            </a:r>
          </a:p>
          <a:p>
            <a:endParaRPr lang="en-US" sz="2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144000" cy="6705600"/>
          </a:xfrm>
        </p:spPr>
        <p:txBody>
          <a:bodyPr/>
          <a:lstStyle/>
          <a:p>
            <a:r>
              <a:rPr lang="en-US" b="1" dirty="0" smtClean="0"/>
              <a:t>Tree </a:t>
            </a:r>
            <a:r>
              <a:rPr lang="en-US" dirty="0" smtClean="0"/>
              <a:t>:- A tree is defined as a finite set of one or more nodes.</a:t>
            </a:r>
          </a:p>
          <a:p>
            <a:r>
              <a:rPr lang="en-US" dirty="0" smtClean="0"/>
              <a:t>The top most node in the tree is the root node.</a:t>
            </a:r>
          </a:p>
          <a:p>
            <a:endParaRPr lang="en-US" dirty="0"/>
          </a:p>
          <a:p>
            <a:endParaRPr lang="en-US" dirty="0" smtClean="0"/>
          </a:p>
          <a:p>
            <a:pPr>
              <a:buNone/>
            </a:pPr>
            <a:endParaRPr lang="en-US" dirty="0"/>
          </a:p>
        </p:txBody>
      </p:sp>
      <p:sp>
        <p:nvSpPr>
          <p:cNvPr id="4" name="Oval 3"/>
          <p:cNvSpPr/>
          <p:nvPr/>
        </p:nvSpPr>
        <p:spPr>
          <a:xfrm>
            <a:off x="3505200" y="1828800"/>
            <a:ext cx="990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A</a:t>
            </a:r>
            <a:endParaRPr lang="en-US" b="1" dirty="0">
              <a:solidFill>
                <a:schemeClr val="tx1"/>
              </a:solidFill>
            </a:endParaRPr>
          </a:p>
        </p:txBody>
      </p:sp>
      <p:sp>
        <p:nvSpPr>
          <p:cNvPr id="5" name="Oval 4"/>
          <p:cNvSpPr/>
          <p:nvPr/>
        </p:nvSpPr>
        <p:spPr>
          <a:xfrm>
            <a:off x="1447800" y="3124200"/>
            <a:ext cx="990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a:t>
            </a:r>
            <a:endParaRPr lang="en-US" sz="2400" dirty="0">
              <a:solidFill>
                <a:schemeClr val="tx1"/>
              </a:solidFill>
            </a:endParaRPr>
          </a:p>
        </p:txBody>
      </p:sp>
      <p:sp>
        <p:nvSpPr>
          <p:cNvPr id="6" name="Oval 5"/>
          <p:cNvSpPr/>
          <p:nvPr/>
        </p:nvSpPr>
        <p:spPr>
          <a:xfrm>
            <a:off x="5791200" y="3200400"/>
            <a:ext cx="990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C</a:t>
            </a:r>
            <a:endParaRPr lang="en-US" b="1" dirty="0">
              <a:solidFill>
                <a:schemeClr val="tx1"/>
              </a:solidFill>
            </a:endParaRPr>
          </a:p>
        </p:txBody>
      </p:sp>
      <p:sp>
        <p:nvSpPr>
          <p:cNvPr id="7" name="Oval 6"/>
          <p:cNvSpPr/>
          <p:nvPr/>
        </p:nvSpPr>
        <p:spPr>
          <a:xfrm>
            <a:off x="304800" y="4495800"/>
            <a:ext cx="990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D</a:t>
            </a:r>
            <a:endParaRPr lang="en-US" sz="2000" b="1" dirty="0">
              <a:solidFill>
                <a:schemeClr val="tx1"/>
              </a:solidFill>
            </a:endParaRPr>
          </a:p>
        </p:txBody>
      </p:sp>
      <p:sp>
        <p:nvSpPr>
          <p:cNvPr id="8" name="Oval 7"/>
          <p:cNvSpPr/>
          <p:nvPr/>
        </p:nvSpPr>
        <p:spPr>
          <a:xfrm>
            <a:off x="2514600" y="4495800"/>
            <a:ext cx="990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E</a:t>
            </a:r>
            <a:endParaRPr lang="en-US" sz="2000" b="1" dirty="0">
              <a:solidFill>
                <a:schemeClr val="tx1"/>
              </a:solidFill>
            </a:endParaRPr>
          </a:p>
        </p:txBody>
      </p:sp>
      <p:sp>
        <p:nvSpPr>
          <p:cNvPr id="9" name="Oval 8"/>
          <p:cNvSpPr/>
          <p:nvPr/>
        </p:nvSpPr>
        <p:spPr>
          <a:xfrm>
            <a:off x="4572000" y="4343400"/>
            <a:ext cx="990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F</a:t>
            </a:r>
            <a:endParaRPr lang="en-US" sz="2000" b="1" dirty="0">
              <a:solidFill>
                <a:schemeClr val="tx1"/>
              </a:solidFill>
            </a:endParaRPr>
          </a:p>
        </p:txBody>
      </p:sp>
      <p:sp>
        <p:nvSpPr>
          <p:cNvPr id="10" name="Oval 9"/>
          <p:cNvSpPr/>
          <p:nvPr/>
        </p:nvSpPr>
        <p:spPr>
          <a:xfrm>
            <a:off x="7315200" y="4419600"/>
            <a:ext cx="990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a:t>
            </a:r>
            <a:endParaRPr lang="en-US" b="1" dirty="0">
              <a:solidFill>
                <a:schemeClr val="tx1"/>
              </a:solidFill>
            </a:endParaRPr>
          </a:p>
        </p:txBody>
      </p:sp>
      <p:sp>
        <p:nvSpPr>
          <p:cNvPr id="11" name="Oval 10"/>
          <p:cNvSpPr/>
          <p:nvPr/>
        </p:nvSpPr>
        <p:spPr>
          <a:xfrm>
            <a:off x="8153400" y="5791200"/>
            <a:ext cx="990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I</a:t>
            </a:r>
            <a:endParaRPr lang="en-US" sz="2000" b="1" dirty="0">
              <a:solidFill>
                <a:schemeClr val="tx1"/>
              </a:solidFill>
            </a:endParaRPr>
          </a:p>
        </p:txBody>
      </p:sp>
      <p:sp>
        <p:nvSpPr>
          <p:cNvPr id="12" name="Oval 11"/>
          <p:cNvSpPr/>
          <p:nvPr/>
        </p:nvSpPr>
        <p:spPr>
          <a:xfrm>
            <a:off x="0" y="6019800"/>
            <a:ext cx="9906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en-US" b="1" dirty="0">
              <a:solidFill>
                <a:schemeClr val="tx1"/>
              </a:solidFill>
            </a:endParaRPr>
          </a:p>
        </p:txBody>
      </p:sp>
      <p:cxnSp>
        <p:nvCxnSpPr>
          <p:cNvPr id="14" name="Straight Connector 13"/>
          <p:cNvCxnSpPr/>
          <p:nvPr/>
        </p:nvCxnSpPr>
        <p:spPr>
          <a:xfrm rot="10800000" flipV="1">
            <a:off x="2362200" y="2438400"/>
            <a:ext cx="12192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914400" y="373380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114300" y="5524500"/>
            <a:ext cx="838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6" idx="1"/>
          </p:cNvCxnSpPr>
          <p:nvPr/>
        </p:nvCxnSpPr>
        <p:spPr>
          <a:xfrm>
            <a:off x="4419600" y="2362200"/>
            <a:ext cx="1516670" cy="960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6" idx="5"/>
            <a:endCxn id="10" idx="1"/>
          </p:cNvCxnSpPr>
          <p:nvPr/>
        </p:nvCxnSpPr>
        <p:spPr>
          <a:xfrm rot="16200000" flipH="1">
            <a:off x="6735249" y="3817330"/>
            <a:ext cx="626502" cy="823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0" idx="5"/>
            <a:endCxn id="11" idx="0"/>
          </p:cNvCxnSpPr>
          <p:nvPr/>
        </p:nvCxnSpPr>
        <p:spPr>
          <a:xfrm rot="16200000" flipH="1">
            <a:off x="8076640" y="5219139"/>
            <a:ext cx="656151" cy="487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 idx="3"/>
            <a:endCxn id="9" idx="7"/>
          </p:cNvCxnSpPr>
          <p:nvPr/>
        </p:nvCxnSpPr>
        <p:spPr>
          <a:xfrm rot="5400000">
            <a:off x="5401749" y="3931630"/>
            <a:ext cx="550302" cy="518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 idx="5"/>
          </p:cNvCxnSpPr>
          <p:nvPr/>
        </p:nvCxnSpPr>
        <p:spPr>
          <a:xfrm rot="16200000" flipH="1">
            <a:off x="2190190" y="3942789"/>
            <a:ext cx="732351" cy="52607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086600" y="2057400"/>
            <a:ext cx="1371600" cy="646331"/>
          </a:xfrm>
          <a:prstGeom prst="rect">
            <a:avLst/>
          </a:prstGeom>
          <a:noFill/>
        </p:spPr>
        <p:txBody>
          <a:bodyPr wrap="square" rtlCol="0">
            <a:spAutoFit/>
          </a:bodyPr>
          <a:lstStyle/>
          <a:p>
            <a:r>
              <a:rPr lang="en-US" b="1" dirty="0" smtClean="0"/>
              <a:t>A is the root node</a:t>
            </a:r>
            <a:endParaRPr lang="en-US" b="1" dirty="0"/>
          </a:p>
        </p:txBody>
      </p:sp>
      <p:cxnSp>
        <p:nvCxnSpPr>
          <p:cNvPr id="38" name="Straight Arrow Connector 37"/>
          <p:cNvCxnSpPr/>
          <p:nvPr/>
        </p:nvCxnSpPr>
        <p:spPr>
          <a:xfrm rot="10800000">
            <a:off x="5105400" y="2133600"/>
            <a:ext cx="1524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b="1" dirty="0" smtClean="0"/>
              <a:t>2. Linked Representation of Graph</a:t>
            </a:r>
            <a:endParaRPr lang="en-US" sz="2800" b="1" dirty="0"/>
          </a:p>
        </p:txBody>
      </p:sp>
      <p:sp>
        <p:nvSpPr>
          <p:cNvPr id="3" name="Content Placeholder 2"/>
          <p:cNvSpPr>
            <a:spLocks noGrp="1"/>
          </p:cNvSpPr>
          <p:nvPr>
            <p:ph idx="1"/>
          </p:nvPr>
        </p:nvSpPr>
        <p:spPr>
          <a:xfrm>
            <a:off x="228600" y="1066800"/>
            <a:ext cx="8686800" cy="5059363"/>
          </a:xfrm>
        </p:spPr>
        <p:txBody>
          <a:bodyPr/>
          <a:lstStyle/>
          <a:p>
            <a:r>
              <a:rPr lang="en-US" sz="2800" dirty="0" smtClean="0"/>
              <a:t>Linked representation of graph is done by means of adjacency list.</a:t>
            </a:r>
          </a:p>
          <a:p>
            <a:endParaRPr lang="en-US" sz="2800" dirty="0" smtClean="0"/>
          </a:p>
          <a:p>
            <a:r>
              <a:rPr lang="en-US" sz="2800" dirty="0" smtClean="0"/>
              <a:t>The Adjacency list is another way in which graphs can be represented in the  computers memory.</a:t>
            </a:r>
          </a:p>
          <a:p>
            <a:endParaRPr lang="en-US" sz="2800" dirty="0" smtClean="0"/>
          </a:p>
          <a:p>
            <a:r>
              <a:rPr lang="en-US" sz="2800" dirty="0" smtClean="0"/>
              <a:t>Adjacency list consist of a list of all nodes in Graph</a:t>
            </a:r>
          </a:p>
          <a:p>
            <a:endParaRPr lang="en-US" sz="2800" dirty="0" smtClean="0"/>
          </a:p>
          <a:p>
            <a:r>
              <a:rPr lang="en-US" sz="2800" dirty="0" smtClean="0"/>
              <a:t>Every node is linked to its own list that contains the names of all other nodes adjacent to it.</a:t>
            </a:r>
            <a:endParaRPr lang="en-US" sz="2800"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7" name="Picture 1"/>
          <p:cNvPicPr>
            <a:picLocks noGrp="1" noChangeAspect="1" noChangeArrowheads="1"/>
          </p:cNvPicPr>
          <p:nvPr>
            <p:ph idx="1"/>
          </p:nvPr>
        </p:nvPicPr>
        <p:blipFill>
          <a:blip r:embed="rId2"/>
          <a:srcRect/>
          <a:stretch>
            <a:fillRect/>
          </a:stretch>
        </p:blipFill>
        <p:spPr bwMode="auto">
          <a:xfrm>
            <a:off x="609600" y="457200"/>
            <a:ext cx="8229599" cy="566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229600" cy="503238"/>
          </a:xfrm>
        </p:spPr>
        <p:txBody>
          <a:bodyPr>
            <a:normAutofit fontScale="90000"/>
          </a:bodyPr>
          <a:lstStyle/>
          <a:p>
            <a:r>
              <a:rPr lang="en-US" dirty="0" smtClean="0"/>
              <a:t>For the following graph obtain</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304800" y="1219200"/>
            <a:ext cx="86868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304800" y="304800"/>
            <a:ext cx="8077199" cy="6324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228600" y="609600"/>
            <a:ext cx="8610600" cy="6019800"/>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2400" dirty="0" smtClean="0"/>
              <a:t>For following graph give its adjacency matrix and adjacency list </a:t>
            </a:r>
            <a:endParaRPr lang="en-US" sz="2400" dirty="0"/>
          </a:p>
        </p:txBody>
      </p:sp>
      <p:pic>
        <p:nvPicPr>
          <p:cNvPr id="5122" name="Picture 2"/>
          <p:cNvPicPr>
            <a:picLocks noGrp="1" noChangeAspect="1" noChangeArrowheads="1"/>
          </p:cNvPicPr>
          <p:nvPr>
            <p:ph idx="1"/>
          </p:nvPr>
        </p:nvPicPr>
        <p:blipFill>
          <a:blip r:embed="rId2"/>
          <a:srcRect/>
          <a:stretch>
            <a:fillRect/>
          </a:stretch>
        </p:blipFill>
        <p:spPr bwMode="auto">
          <a:xfrm>
            <a:off x="152400" y="914400"/>
            <a:ext cx="8762999" cy="571500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914401" y="1634331"/>
            <a:ext cx="7072312" cy="4457700"/>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991600" cy="1143000"/>
          </a:xfrm>
        </p:spPr>
        <p:txBody>
          <a:bodyPr>
            <a:noAutofit/>
          </a:bodyPr>
          <a:lstStyle/>
          <a:p>
            <a:pPr algn="l"/>
            <a:r>
              <a:rPr lang="en-US" sz="2400" dirty="0" smtClean="0"/>
              <a:t>For following graph give adjacency list, edge list and storage representation for adjacency list</a:t>
            </a:r>
            <a:endParaRPr lang="en-US" sz="2400" dirty="0"/>
          </a:p>
        </p:txBody>
      </p:sp>
      <p:pic>
        <p:nvPicPr>
          <p:cNvPr id="7170" name="Picture 2"/>
          <p:cNvPicPr>
            <a:picLocks noGrp="1" noChangeAspect="1" noChangeArrowheads="1"/>
          </p:cNvPicPr>
          <p:nvPr>
            <p:ph idx="1"/>
          </p:nvPr>
        </p:nvPicPr>
        <p:blipFill>
          <a:blip r:embed="rId2"/>
          <a:srcRect/>
          <a:stretch>
            <a:fillRect/>
          </a:stretch>
        </p:blipFill>
        <p:spPr bwMode="auto">
          <a:xfrm>
            <a:off x="0" y="1524000"/>
            <a:ext cx="3809999" cy="3363119"/>
          </a:xfrm>
          <a:prstGeom prst="rect">
            <a:avLst/>
          </a:prstGeom>
          <a:noFill/>
          <a:ln w="9525">
            <a:noFill/>
            <a:miter lim="800000"/>
            <a:headEnd/>
            <a:tailEnd/>
          </a:ln>
          <a:effectLst/>
        </p:spPr>
      </p:pic>
      <p:sp>
        <p:nvSpPr>
          <p:cNvPr id="5" name="Rectangle 4"/>
          <p:cNvSpPr/>
          <p:nvPr/>
        </p:nvSpPr>
        <p:spPr>
          <a:xfrm>
            <a:off x="5562600" y="1905000"/>
            <a:ext cx="381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1" name="Picture 3"/>
          <p:cNvPicPr>
            <a:picLocks noChangeAspect="1" noChangeArrowheads="1"/>
          </p:cNvPicPr>
          <p:nvPr/>
        </p:nvPicPr>
        <p:blipFill>
          <a:blip r:embed="rId3"/>
          <a:srcRect/>
          <a:stretch>
            <a:fillRect/>
          </a:stretch>
        </p:blipFill>
        <p:spPr bwMode="auto">
          <a:xfrm>
            <a:off x="3886200" y="1371600"/>
            <a:ext cx="4876800" cy="3686175"/>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304800" y="4953000"/>
            <a:ext cx="8543925" cy="1600200"/>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800" dirty="0" smtClean="0"/>
              <a:t>Storage representation</a:t>
            </a:r>
            <a:endParaRPr lang="en-US" sz="2800" dirty="0"/>
          </a:p>
        </p:txBody>
      </p:sp>
      <p:pic>
        <p:nvPicPr>
          <p:cNvPr id="8194" name="Picture 2"/>
          <p:cNvPicPr>
            <a:picLocks noGrp="1" noChangeAspect="1" noChangeArrowheads="1"/>
          </p:cNvPicPr>
          <p:nvPr>
            <p:ph idx="1"/>
          </p:nvPr>
        </p:nvPicPr>
        <p:blipFill>
          <a:blip r:embed="rId2"/>
          <a:srcRect/>
          <a:stretch>
            <a:fillRect/>
          </a:stretch>
        </p:blipFill>
        <p:spPr bwMode="auto">
          <a:xfrm>
            <a:off x="4267200" y="1143000"/>
            <a:ext cx="4876800" cy="4983163"/>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152400" y="1600200"/>
            <a:ext cx="3809999" cy="3363119"/>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771525" y="457200"/>
            <a:ext cx="7600950" cy="5663406"/>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2135</TotalTime>
  <Words>2152</Words>
  <Application>Microsoft Office PowerPoint</Application>
  <PresentationFormat>On-screen Show (4:3)</PresentationFormat>
  <Paragraphs>327</Paragraphs>
  <Slides>107</Slides>
  <Notes>0</Notes>
  <HiddenSlides>0</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Office Theme</vt:lpstr>
      <vt:lpstr>5.Tree and Graph</vt:lpstr>
      <vt:lpstr>PowerPoint Presentation</vt:lpstr>
      <vt:lpstr>  The above figure represents structure of a tree. Tree has 2 subtrees. A is a parent of B and C. B is called a child of A and also parent of D, E, F. </vt:lpstr>
      <vt:lpstr>PowerPoint Presentation</vt:lpstr>
      <vt:lpstr>PowerPoint Presentation</vt:lpstr>
      <vt:lpstr>PowerPoint Presentation</vt:lpstr>
      <vt:lpstr>PowerPoint Presentation</vt:lpstr>
      <vt:lpstr>PowerPoint Presentation</vt:lpstr>
      <vt:lpstr>PowerPoint Presentation</vt:lpstr>
      <vt:lpstr>Degree of a node:- Degree of a node is equal to the number of children that a node has.</vt:lpstr>
      <vt:lpstr>Degree of the tree:-The maximum degree of the nodes in the tree is known as the Degree of the tree. </vt:lpstr>
      <vt:lpstr>Level of a Node:-Level is a rank of the hierarchy.  Every node in the tree is assigned a level number. The root is defined at level 0.</vt:lpstr>
      <vt:lpstr>Leaf Node:- A node that has no children is called the leaf node or terminal node.</vt:lpstr>
      <vt:lpstr>Depth/Height of a Tree:- The length of the path from the root node to the deepest node in the tree is known as Height of the tree.</vt:lpstr>
      <vt:lpstr>Indegree of a Node:- The number of edges arriving at that node is known as Indegree of a node.</vt:lpstr>
      <vt:lpstr>Outdegree of a Node:- The number of edges leaving that node is known as Outdegree of a node.</vt:lpstr>
      <vt:lpstr>Directed Edge:-The line drawn from a node N to any of its successor is known as Directed Edge.</vt:lpstr>
      <vt:lpstr>Path:- A sequence of consecutive edges is called path</vt:lpstr>
      <vt:lpstr>Ancestor Node:-The parent, grandparent ,the great grandparent of a node are called its Ancestors.</vt:lpstr>
      <vt:lpstr>Descendant Node:- The child,grandchild,or any child node down the hierarchy of a node is called its Descendant node.</vt:lpstr>
      <vt:lpstr>Forest: Forest is a set of several trees that are not linked to each other.</vt:lpstr>
      <vt:lpstr> Siblings:- Children of the same parent node are called Sibling Node. </vt:lpstr>
      <vt:lpstr>PowerPoint Presentation</vt:lpstr>
      <vt:lpstr>Types of Trees</vt:lpstr>
      <vt:lpstr>PowerPoint Presentation</vt:lpstr>
      <vt:lpstr>Difference between general tree and binary tree</vt:lpstr>
      <vt:lpstr>PowerPoint Presentation</vt:lpstr>
      <vt:lpstr>Binary Tree</vt:lpstr>
      <vt:lpstr>Binary Tree</vt:lpstr>
      <vt:lpstr>Operations on Binary tree</vt:lpstr>
      <vt:lpstr>Operations on Binary tree</vt:lpstr>
      <vt:lpstr>Algorithm to create a binary tree</vt:lpstr>
      <vt:lpstr>Algorithm to create a binary tree</vt:lpstr>
      <vt:lpstr>Binary Tree Traversal</vt:lpstr>
      <vt:lpstr> 1.Preorder traversal(root-left-right) </vt:lpstr>
      <vt:lpstr> 1.Preorder traversal(root-left-right) </vt:lpstr>
      <vt:lpstr>1.Preorder traversal(root-left-right)</vt:lpstr>
      <vt:lpstr>1.Preorder traversal(root-left-right)</vt:lpstr>
      <vt:lpstr>Algorithm to create a preorder traversal</vt:lpstr>
      <vt:lpstr>2.Inorder traversal(left-root-right)</vt:lpstr>
      <vt:lpstr>Inorder (left-root-right)</vt:lpstr>
      <vt:lpstr>Inorder (left-root-right)</vt:lpstr>
      <vt:lpstr> Algorithm to create a Inorder traversal </vt:lpstr>
      <vt:lpstr>3.Postorder traversal(left-right-root)</vt:lpstr>
      <vt:lpstr>3.Postorder traversal(left-right-root)</vt:lpstr>
      <vt:lpstr> Algorithm to create a Post order traversal </vt:lpstr>
      <vt:lpstr>Binary Search Tree(BST)</vt:lpstr>
      <vt:lpstr>PowerPoint Presentation</vt:lpstr>
      <vt:lpstr>PowerPoint Presentation</vt:lpstr>
      <vt:lpstr>Expression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Binary tree</vt:lpstr>
      <vt:lpstr>Graph</vt:lpstr>
      <vt:lpstr>PowerPoint Presentation</vt:lpstr>
      <vt:lpstr>Fig. graph</vt:lpstr>
      <vt:lpstr>Concepts of Graph</vt:lpstr>
      <vt:lpstr>Edges :- An edge is drawn between one node to another node. In above fig.  E(G)= {(A,B),(B,C),(A,D),(B,D),(D,E),(C,E)} </vt:lpstr>
      <vt:lpstr>Degree of Node</vt:lpstr>
      <vt:lpstr>Indegree of Graph</vt:lpstr>
      <vt:lpstr>Out degree </vt:lpstr>
      <vt:lpstr>Adjacent</vt:lpstr>
      <vt:lpstr>Successor</vt:lpstr>
      <vt:lpstr>Predecessor</vt:lpstr>
      <vt:lpstr>Relation</vt:lpstr>
      <vt:lpstr>Weight</vt:lpstr>
      <vt:lpstr>Path </vt:lpstr>
      <vt:lpstr>Length of Path</vt:lpstr>
      <vt:lpstr>Types of Graph</vt:lpstr>
      <vt:lpstr>Directed Graph</vt:lpstr>
      <vt:lpstr>Undirected Graph</vt:lpstr>
      <vt:lpstr>Complete Graph</vt:lpstr>
      <vt:lpstr>Connected Graph</vt:lpstr>
      <vt:lpstr>Multi Graph</vt:lpstr>
      <vt:lpstr>Representation of Graph</vt:lpstr>
      <vt:lpstr> 1.Sequential representation of graph </vt:lpstr>
      <vt:lpstr>PowerPoint Presentation</vt:lpstr>
      <vt:lpstr>Adjacency Matrix for directed graph</vt:lpstr>
      <vt:lpstr>PowerPoint Presentation</vt:lpstr>
      <vt:lpstr>PowerPoint Presentation</vt:lpstr>
      <vt:lpstr>PowerPoint Presentation</vt:lpstr>
      <vt:lpstr>PowerPoint Presentation</vt:lpstr>
      <vt:lpstr>PowerPoint Presentation</vt:lpstr>
      <vt:lpstr>2. Linked Representation of Graph</vt:lpstr>
      <vt:lpstr>PowerPoint Presentation</vt:lpstr>
      <vt:lpstr>For the following graph obtain</vt:lpstr>
      <vt:lpstr>PowerPoint Presentation</vt:lpstr>
      <vt:lpstr>PowerPoint Presentation</vt:lpstr>
      <vt:lpstr>For following graph give its adjacency matrix and adjacency list </vt:lpstr>
      <vt:lpstr>PowerPoint Presentation</vt:lpstr>
      <vt:lpstr>For following graph give adjacency list, edge list and storage representation for adjacency list</vt:lpstr>
      <vt:lpstr>Storage representation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MMM</dc:creator>
  <cp:lastModifiedBy>mmmali-pc</cp:lastModifiedBy>
  <cp:revision>360</cp:revision>
  <dcterms:created xsi:type="dcterms:W3CDTF">2018-08-18T08:51:20Z</dcterms:created>
  <dcterms:modified xsi:type="dcterms:W3CDTF">2021-10-26T06:22:28Z</dcterms:modified>
</cp:coreProperties>
</file>